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309" r:id="rId3"/>
    <p:sldId id="261" r:id="rId4"/>
    <p:sldId id="294" r:id="rId5"/>
    <p:sldId id="277" r:id="rId6"/>
    <p:sldId id="263" r:id="rId7"/>
    <p:sldId id="306" r:id="rId8"/>
    <p:sldId id="297" r:id="rId9"/>
    <p:sldId id="288" r:id="rId10"/>
    <p:sldId id="258" r:id="rId11"/>
    <p:sldId id="298" r:id="rId12"/>
    <p:sldId id="279" r:id="rId13"/>
    <p:sldId id="300" r:id="rId14"/>
    <p:sldId id="301" r:id="rId15"/>
    <p:sldId id="305" r:id="rId16"/>
    <p:sldId id="266" r:id="rId17"/>
    <p:sldId id="289" r:id="rId18"/>
    <p:sldId id="267" r:id="rId19"/>
    <p:sldId id="308" r:id="rId20"/>
    <p:sldId id="275" r:id="rId21"/>
    <p:sldId id="307" r:id="rId22"/>
    <p:sldId id="28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1776" y="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273F0-BEC6-0646-B342-9BC88DD8F918}" type="datetimeFigureOut">
              <a:rPr lang="en-US" smtClean="0"/>
              <a:t>10/16/16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A9C9E-2D8D-5849-95D6-7ECFE6AC52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1039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41274-3803-9F4A-97B5-9A8DE787EF5C}" type="datetimeFigureOut">
              <a:rPr lang="en-US" smtClean="0"/>
              <a:t>10/16/16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27E17-6960-8644-85BE-DB6EAD8EF9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2256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8FB9A-F336-874C-BA4E-F11380DBB71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020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8FB9A-F336-874C-BA4E-F11380DBB71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362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8FB9A-F336-874C-BA4E-F11380DBB71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81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13DB1-2D47-9649-ACD7-B6D9D42FF5A0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8CE4-F51D-B94A-B163-00A3431784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257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BC19-FF8C-8C4D-A355-5174C32148BD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8CE4-F51D-B94A-B163-00A3431784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214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7BB96-8B53-9B4C-9034-01AE66E11182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8CE4-F51D-B94A-B163-00A3431784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812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E3E34-6F48-C542-AA9C-A5630B89576B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8CE4-F51D-B94A-B163-00A3431784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751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EB44-5C30-1147-9BD9-A186CC8BBA10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8CE4-F51D-B94A-B163-00A3431784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49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4C58-415C-5A4A-94AC-16A88FA339CE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8CE4-F51D-B94A-B163-00A3431784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936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C239-68CD-A04F-808C-F740F63A77A3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8CE4-F51D-B94A-B163-00A3431784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03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13DD9-F762-AC4E-A123-E8789061CC0D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8CE4-F51D-B94A-B163-00A3431784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992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FC9C8-CFB4-D144-9EC5-32639A40D4AB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8CE4-F51D-B94A-B163-00A3431784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7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1612-738B-B846-BF15-180C2EB09408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8CE4-F51D-B94A-B163-00A3431784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842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F0216-A45B-264B-9996-5EA4540EE186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8CE4-F51D-B94A-B163-00A3431784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281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50BFB-4E3C-894C-9494-7CC64F766519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D8CE4-F51D-B94A-B163-00A3431784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475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jpeg"/><Relationship Id="rId9" Type="http://schemas.openxmlformats.org/officeDocument/2006/relationships/image" Target="../media/image8.png"/><Relationship Id="rId10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685800" y="336075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 smtClean="0">
                <a:solidFill>
                  <a:srgbClr val="FF0000"/>
                </a:solidFill>
                <a:latin typeface="Calibri" charset="0"/>
              </a:rPr>
              <a:t>Building the Foundation for Innovation</a:t>
            </a:r>
            <a:br>
              <a:rPr lang="en-US" sz="3200" b="1" dirty="0" smtClean="0">
                <a:solidFill>
                  <a:srgbClr val="FF0000"/>
                </a:solidFill>
                <a:latin typeface="Calibri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Calibri" charset="0"/>
              </a:rPr>
              <a:t>an Overview of the</a:t>
            </a:r>
            <a:br>
              <a:rPr lang="en-US" sz="3200" b="1" dirty="0" smtClean="0">
                <a:solidFill>
                  <a:srgbClr val="FF0000"/>
                </a:solidFill>
                <a:latin typeface="Calibri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Calibri" charset="0"/>
              </a:rPr>
              <a:t>Digital Object Architecture</a:t>
            </a:r>
            <a:endParaRPr lang="en-US" sz="3200" b="1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141118" y="2445583"/>
            <a:ext cx="8872789" cy="1827593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b="1" dirty="0" smtClean="0">
                <a:solidFill>
                  <a:schemeClr val="tx1"/>
                </a:solidFill>
                <a:latin typeface="Calibri" charset="0"/>
              </a:rPr>
              <a:t>By Robert E. Kahn</a:t>
            </a:r>
          </a:p>
          <a:p>
            <a:pPr eaLnBrk="1" hangingPunct="1"/>
            <a:r>
              <a:rPr lang="en-US" sz="2800" b="1" dirty="0" smtClean="0">
                <a:solidFill>
                  <a:schemeClr val="tx1"/>
                </a:solidFill>
                <a:latin typeface="Calibri" charset="0"/>
              </a:rPr>
              <a:t>Corporation for National Research Initiatives</a:t>
            </a:r>
          </a:p>
          <a:p>
            <a:pPr eaLnBrk="1" hangingPunct="1"/>
            <a:r>
              <a:rPr lang="en-US" sz="2800" b="1" dirty="0" smtClean="0">
                <a:solidFill>
                  <a:schemeClr val="tx1"/>
                </a:solidFill>
                <a:latin typeface="Calibri" charset="0"/>
              </a:rPr>
              <a:t>Reston, Virginia   USA</a:t>
            </a:r>
          </a:p>
          <a:p>
            <a:pPr eaLnBrk="1" hangingPunct="1"/>
            <a:endParaRPr lang="en-US" sz="2800" b="1" dirty="0">
              <a:solidFill>
                <a:schemeClr val="tx1"/>
              </a:solidFill>
              <a:latin typeface="Calibri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Calibri" charset="0"/>
              </a:rPr>
              <a:t>A presentation at </a:t>
            </a:r>
            <a:r>
              <a:rPr lang="en-US" sz="2400" b="1" dirty="0">
                <a:solidFill>
                  <a:schemeClr val="tx1"/>
                </a:solidFill>
              </a:rPr>
              <a:t>The African Internet Governance Forum -</a:t>
            </a:r>
            <a:r>
              <a:rPr lang="en-US" sz="2400" b="1" dirty="0" smtClean="0">
                <a:solidFill>
                  <a:schemeClr val="tx1"/>
                </a:solidFill>
              </a:rPr>
              <a:t>AfIGF2016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400" b="1" dirty="0" smtClean="0">
              <a:solidFill>
                <a:schemeClr val="tx1"/>
              </a:solidFill>
              <a:latin typeface="Calibri" charset="0"/>
            </a:endParaRPr>
          </a:p>
          <a:p>
            <a:pPr eaLnBrk="1" hangingPunct="1"/>
            <a:endParaRPr lang="en-US" sz="2800" b="1" dirty="0" smtClean="0">
              <a:solidFill>
                <a:schemeClr val="tx1"/>
              </a:solidFill>
              <a:latin typeface="Calibri" charset="0"/>
            </a:endParaRPr>
          </a:p>
          <a:p>
            <a:pPr eaLnBrk="1" hangingPunct="1"/>
            <a:endParaRPr lang="en-US" sz="2800" b="1" dirty="0">
              <a:solidFill>
                <a:schemeClr val="tx1"/>
              </a:solidFill>
              <a:latin typeface="Calibri" charset="0"/>
            </a:endParaRPr>
          </a:p>
          <a:p>
            <a:pPr eaLnBrk="1" hangingPunct="1"/>
            <a:endParaRPr lang="en-US" sz="2800" b="1" dirty="0" smtClean="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685800" y="5750485"/>
            <a:ext cx="28515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0000FF"/>
                </a:solidFill>
              </a:rPr>
              <a:t>Durban, South Africa</a:t>
            </a:r>
          </a:p>
          <a:p>
            <a:pPr eaLnBrk="1" hangingPunct="1"/>
            <a:r>
              <a:rPr lang="en-US" b="1" dirty="0" smtClean="0">
                <a:solidFill>
                  <a:srgbClr val="0000FF"/>
                </a:solidFill>
              </a:rPr>
              <a:t>October 16, 2016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94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  <a:ea typeface="+mj-ea"/>
                <a:cs typeface="+mj-cs"/>
              </a:rPr>
              <a:t>Framework for Discovery</a:t>
            </a:r>
            <a:br>
              <a:rPr lang="en-US" sz="4000" b="1" dirty="0" smtClean="0">
                <a:solidFill>
                  <a:srgbClr val="FF0000"/>
                </a:solidFill>
                <a:ea typeface="+mj-ea"/>
                <a:cs typeface="+mj-cs"/>
              </a:rPr>
            </a:br>
            <a:r>
              <a:rPr lang="en-US" sz="4000" b="1" dirty="0" smtClean="0">
                <a:solidFill>
                  <a:srgbClr val="FF0000"/>
                </a:solidFill>
                <a:ea typeface="+mj-ea"/>
                <a:cs typeface="+mj-cs"/>
              </a:rPr>
              <a:t>ITU-T Recommendation X.1255</a:t>
            </a:r>
            <a:endParaRPr lang="en-US" b="1" dirty="0">
              <a:solidFill>
                <a:srgbClr val="FF0000"/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>
              <a:defRPr/>
            </a:pPr>
            <a:r>
              <a:rPr lang="en-US" dirty="0"/>
              <a:t>Based largely on the Digital Object </a:t>
            </a:r>
            <a:r>
              <a:rPr lang="en-US" dirty="0" smtClean="0"/>
              <a:t>Architecture, </a:t>
            </a:r>
            <a:r>
              <a:rPr lang="en-US" dirty="0" smtClean="0">
                <a:ea typeface="+mn-ea"/>
                <a:cs typeface="+mn-cs"/>
              </a:rPr>
              <a:t>ITU-T Recommendation X.1255: “Framework for discovery of </a:t>
            </a:r>
            <a:r>
              <a:rPr lang="en-US" dirty="0">
                <a:ea typeface="+mn-ea"/>
                <a:cs typeface="+mn-cs"/>
              </a:rPr>
              <a:t>i</a:t>
            </a:r>
            <a:r>
              <a:rPr lang="en-US" dirty="0" smtClean="0">
                <a:ea typeface="+mn-ea"/>
                <a:cs typeface="+mn-cs"/>
              </a:rPr>
              <a:t>dentity </a:t>
            </a:r>
            <a:r>
              <a:rPr lang="en-US" dirty="0">
                <a:ea typeface="+mn-ea"/>
                <a:cs typeface="+mn-cs"/>
              </a:rPr>
              <a:t>m</a:t>
            </a:r>
            <a:r>
              <a:rPr lang="en-US" dirty="0" smtClean="0">
                <a:ea typeface="+mn-ea"/>
                <a:cs typeface="+mn-cs"/>
              </a:rPr>
              <a:t>anagement information” was approved in September 2013.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Focused specifically on </a:t>
            </a:r>
            <a:r>
              <a:rPr lang="en-US" dirty="0" smtClean="0">
                <a:ea typeface="+mn-ea"/>
                <a:cs typeface="+mn-cs"/>
              </a:rPr>
              <a:t>discovery and access to information in digital form, </a:t>
            </a:r>
            <a:r>
              <a:rPr lang="en-US" dirty="0" smtClean="0"/>
              <a:t>X.1255</a:t>
            </a:r>
            <a:r>
              <a:rPr lang="en-US" dirty="0" smtClean="0">
                <a:ea typeface="+mn-ea"/>
                <a:cs typeface="+mn-cs"/>
              </a:rPr>
              <a:t> is applicable to operational requirements for information management more generally.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For purposes of X.1255, a digital object is defined as a </a:t>
            </a:r>
            <a:r>
              <a:rPr lang="en-US" dirty="0" smtClean="0">
                <a:solidFill>
                  <a:srgbClr val="FF0000"/>
                </a:solidFill>
              </a:rPr>
              <a:t>digital entity</a:t>
            </a:r>
            <a:r>
              <a:rPr lang="en-US" dirty="0" smtClean="0"/>
              <a:t>;  and the Recommendation describes a data model and interface protocol.</a:t>
            </a: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85800" y="1414463"/>
            <a:ext cx="77724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053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FF0000"/>
                </a:solidFill>
                <a:ea typeface="+mj-ea"/>
                <a:cs typeface="+mj-cs"/>
              </a:rPr>
              <a:t>The 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Handle System ®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3200" b="1" dirty="0">
              <a:solidFill>
                <a:srgbClr val="FF000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33399" y="1219199"/>
            <a:ext cx="8364345" cy="4957623"/>
          </a:xfrm>
          <a:prstGeom prst="rect">
            <a:avLst/>
          </a:prstGeom>
        </p:spPr>
        <p:txBody>
          <a:bodyPr lIns="0" rIns="0">
            <a:normAutofit fontScale="925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/>
              <a:t>A</a:t>
            </a:r>
            <a:r>
              <a:rPr lang="en-US" sz="2400" b="1" dirty="0" smtClean="0"/>
              <a:t> basic identifier/resolution system for the Internet.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/>
              <a:t>Resolves a digital object’s identifier to that object’s current state information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/>
              <a:t>Identifier persists when location and other attributes of the object changes.</a:t>
            </a:r>
            <a:endParaRPr lang="en-US" sz="2000" b="1" dirty="0"/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Logically a single system, but physically and organizationally distributed; it is highly scalable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/>
              <a:t>A</a:t>
            </a:r>
            <a:r>
              <a:rPr lang="en-US" sz="2400" b="1" dirty="0" smtClean="0"/>
              <a:t>ssociates one or more typed values, e.g., IP address, public key, URL, metadata, to each identifier.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Secure resolution and administration using an integrated PKI capability as an option; </a:t>
            </a:r>
            <a:r>
              <a:rPr lang="en-US" sz="2400" b="1" dirty="0"/>
              <a:t>o</a:t>
            </a:r>
            <a:r>
              <a:rPr lang="en-US" sz="2400" b="1" dirty="0" smtClean="0"/>
              <a:t>ptimized </a:t>
            </a:r>
            <a:r>
              <a:rPr lang="en-US" sz="2400" b="1" dirty="0"/>
              <a:t>for speed and reliability.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Open, well-defined protocol and data model, IPR free.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Provides infrastructure for a wide range of application domains, e.g., digital libraries, network management, service discovery, and  IoT.</a:t>
            </a:r>
            <a:endParaRPr lang="en-US" sz="2400" b="1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464859" cy="365125"/>
          </a:xfrm>
        </p:spPr>
        <p:txBody>
          <a:bodyPr/>
          <a:lstStyle/>
          <a:p>
            <a:r>
              <a:rPr lang="en-US" b="1" dirty="0" smtClean="0"/>
              <a:t>Handle System is a trademark of </a:t>
            </a:r>
            <a:r>
              <a:rPr lang="en-US" b="1" dirty="0"/>
              <a:t> </a:t>
            </a:r>
            <a:r>
              <a:rPr lang="en-US" b="1" dirty="0" smtClean="0"/>
              <a:t>DONA Foundation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93068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1616049"/>
            <a:ext cx="782325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/>
              <a:t> 	</a:t>
            </a:r>
            <a:r>
              <a:rPr lang="en-US" sz="2000" b="1" dirty="0" smtClean="0"/>
              <a:t>System </a:t>
            </a:r>
            <a:r>
              <a:rPr lang="en-US" sz="2000" b="1" dirty="0"/>
              <a:t>currently consists of a </a:t>
            </a:r>
            <a:r>
              <a:rPr lang="en-US" sz="2000" b="1" dirty="0">
                <a:solidFill>
                  <a:srgbClr val="0000FF"/>
                </a:solidFill>
              </a:rPr>
              <a:t>Global Handle Registry (GHR)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b="1" dirty="0"/>
              <a:t>and </a:t>
            </a:r>
            <a:r>
              <a:rPr lang="en-US" sz="2000" b="1" dirty="0" smtClean="0"/>
              <a:t>	many </a:t>
            </a:r>
            <a:r>
              <a:rPr lang="en-US" sz="2000" b="1" dirty="0"/>
              <a:t>distributed local handle services</a:t>
            </a:r>
          </a:p>
          <a:p>
            <a:pPr lvl="1">
              <a:spcBef>
                <a:spcPct val="20000"/>
              </a:spcBef>
              <a:buFont typeface="Cambria" charset="0"/>
              <a:buChar char="̶"/>
            </a:pPr>
            <a:r>
              <a:rPr lang="en-US" sz="2000" b="1" dirty="0" smtClean="0"/>
              <a:t>  Each </a:t>
            </a:r>
            <a:r>
              <a:rPr lang="en-US" sz="2000" b="1" dirty="0"/>
              <a:t>service responsible for defined portion of the identifier space</a:t>
            </a:r>
          </a:p>
          <a:p>
            <a:pPr lvl="1">
              <a:spcBef>
                <a:spcPct val="20000"/>
              </a:spcBef>
              <a:buFont typeface="Cambria" charset="0"/>
              <a:buChar char="̶"/>
            </a:pPr>
            <a:r>
              <a:rPr lang="en-US" sz="2000" b="1" dirty="0" smtClean="0"/>
              <a:t>  The GHR is distributed and scalable; each local handle service </a:t>
            </a:r>
            <a:r>
              <a:rPr lang="en-US" sz="2000" b="1" dirty="0"/>
              <a:t>can itself be </a:t>
            </a:r>
            <a:r>
              <a:rPr lang="en-US" sz="2000" b="1" dirty="0" smtClean="0"/>
              <a:t>distributed </a:t>
            </a:r>
            <a:r>
              <a:rPr lang="en-US" sz="2000" b="1" dirty="0"/>
              <a:t>– </a:t>
            </a:r>
            <a:r>
              <a:rPr lang="en-US" sz="2000" b="1" dirty="0" smtClean="0"/>
              <a:t>and may be separately branded</a:t>
            </a:r>
            <a:endParaRPr lang="en-US" sz="2000" b="1" dirty="0"/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US" sz="2000" b="1" dirty="0"/>
              <a:t>	</a:t>
            </a:r>
            <a:r>
              <a:rPr lang="en-US" sz="2000" b="1" dirty="0" smtClean="0"/>
              <a:t>Resolution returns a </a:t>
            </a:r>
            <a:r>
              <a:rPr lang="en-US" sz="2000" b="1" dirty="0" smtClean="0">
                <a:solidFill>
                  <a:srgbClr val="0000FF"/>
                </a:solidFill>
              </a:rPr>
              <a:t>handle record </a:t>
            </a:r>
            <a:r>
              <a:rPr lang="en-US" sz="2000" b="1" dirty="0" smtClean="0"/>
              <a:t>containing </a:t>
            </a:r>
            <a:r>
              <a:rPr lang="en-US" sz="2000" b="1" dirty="0"/>
              <a:t>type/value pairs</a:t>
            </a:r>
          </a:p>
          <a:p>
            <a:pPr lvl="1">
              <a:spcBef>
                <a:spcPct val="20000"/>
              </a:spcBef>
              <a:buFont typeface="Cambria" charset="0"/>
              <a:buChar char="̶"/>
            </a:pPr>
            <a:r>
              <a:rPr lang="en-US" sz="2000" b="1" dirty="0" smtClean="0"/>
              <a:t>  Typing </a:t>
            </a:r>
            <a:r>
              <a:rPr lang="en-US" sz="2000" b="1" dirty="0"/>
              <a:t>is itself </a:t>
            </a:r>
            <a:r>
              <a:rPr lang="en-US" sz="2000" b="1" dirty="0" smtClean="0"/>
              <a:t>scalable;  </a:t>
            </a:r>
            <a:r>
              <a:rPr lang="en-US" sz="2000" b="1" dirty="0"/>
              <a:t>handles are used as type identifiers</a:t>
            </a:r>
          </a:p>
          <a:p>
            <a:pPr lvl="1">
              <a:spcBef>
                <a:spcPct val="20000"/>
              </a:spcBef>
              <a:buFont typeface="Cambria" charset="0"/>
              <a:buChar char="̶"/>
            </a:pPr>
            <a:r>
              <a:rPr lang="en-US" sz="2000" b="1" dirty="0" smtClean="0"/>
              <a:t>  No </a:t>
            </a:r>
            <a:r>
              <a:rPr lang="en-US" sz="2000" b="1" dirty="0"/>
              <a:t>limit on number and length of type/value </a:t>
            </a:r>
            <a:r>
              <a:rPr lang="en-US" sz="2000" b="1" dirty="0" smtClean="0"/>
              <a:t>pairs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US" sz="2000" b="1" dirty="0" smtClean="0"/>
              <a:t>Each handle record may provide specification for processing the digital object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US" sz="2000" b="1" dirty="0" smtClean="0"/>
              <a:t>Supports distributed handle administration in the Internet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US" sz="2000" b="1" dirty="0" smtClean="0"/>
              <a:t>Handle </a:t>
            </a:r>
            <a:r>
              <a:rPr lang="en-US" sz="2000" b="1" dirty="0"/>
              <a:t>System Protocol runs over UDP, TCP, or </a:t>
            </a:r>
            <a:r>
              <a:rPr lang="en-US" sz="2000" b="1" dirty="0" smtClean="0"/>
              <a:t>HTTP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US" sz="2000" b="1" dirty="0" smtClean="0"/>
              <a:t>System </a:t>
            </a:r>
            <a:r>
              <a:rPr lang="en-US" sz="2000" b="1" dirty="0"/>
              <a:t>is compatible with IPv4 and IPv6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2421" y="377279"/>
            <a:ext cx="67028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Structure of the Handle System</a:t>
            </a:r>
            <a:endParaRPr lang="en-US" sz="4000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85800" y="1350946"/>
            <a:ext cx="77724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161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944928" y="2414248"/>
            <a:ext cx="6125529" cy="4358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b="1" dirty="0" smtClean="0"/>
              <a:t>Handles (or more generically “digital object identifiers”) are globally unique and resolvable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b="1" dirty="0">
                <a:solidFill>
                  <a:srgbClr val="000000"/>
                </a:solidFill>
              </a:rPr>
              <a:t>Prefixes are allotted to local handle service providers and most prefix handle records are currently stored in the </a:t>
            </a:r>
            <a:r>
              <a:rPr lang="en-US" b="1" dirty="0" smtClean="0">
                <a:solidFill>
                  <a:srgbClr val="000000"/>
                </a:solidFill>
              </a:rPr>
              <a:t>Global </a:t>
            </a:r>
            <a:r>
              <a:rPr lang="en-US" b="1" dirty="0">
                <a:solidFill>
                  <a:srgbClr val="000000"/>
                </a:solidFill>
              </a:rPr>
              <a:t>Handle </a:t>
            </a:r>
            <a:r>
              <a:rPr lang="en-US" b="1" dirty="0" smtClean="0">
                <a:solidFill>
                  <a:srgbClr val="000000"/>
                </a:solidFill>
              </a:rPr>
              <a:t>Registry </a:t>
            </a:r>
            <a:r>
              <a:rPr lang="en-US" b="1" dirty="0">
                <a:solidFill>
                  <a:srgbClr val="000000"/>
                </a:solidFill>
              </a:rPr>
              <a:t>(GHR).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b="1" dirty="0" smtClean="0"/>
              <a:t>A handle </a:t>
            </a:r>
            <a:r>
              <a:rPr lang="en-US" b="1" dirty="0"/>
              <a:t>p</a:t>
            </a:r>
            <a:r>
              <a:rPr lang="en-US" b="1" dirty="0" smtClean="0"/>
              <a:t>refix is typically resolvable by the GHR to an IP address for a handle resolution service such as an organization providing </a:t>
            </a:r>
            <a:r>
              <a:rPr lang="en-US" b="1" dirty="0"/>
              <a:t>l</a:t>
            </a:r>
            <a:r>
              <a:rPr lang="en-US" b="1" dirty="0" smtClean="0"/>
              <a:t>ocal </a:t>
            </a:r>
            <a:r>
              <a:rPr lang="en-US" b="1" dirty="0"/>
              <a:t>h</a:t>
            </a:r>
            <a:r>
              <a:rPr lang="en-US" b="1" dirty="0" smtClean="0"/>
              <a:t>andle services.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b="1" dirty="0" smtClean="0"/>
              <a:t>The full handle is resolvable by the handle resolution service into set of typed values.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b="1" dirty="0" smtClean="0"/>
              <a:t>Character </a:t>
            </a:r>
            <a:r>
              <a:rPr lang="en-US" b="1" dirty="0"/>
              <a:t>Set: Unicode 2.0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b="1" dirty="0" smtClean="0"/>
              <a:t>Encoding: </a:t>
            </a:r>
            <a:r>
              <a:rPr lang="en-US" b="1" dirty="0"/>
              <a:t>UTF-8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b="1" dirty="0" smtClean="0"/>
              <a:t>Prefix:  Currently allotting </a:t>
            </a:r>
            <a:r>
              <a:rPr lang="en-US" b="1" dirty="0"/>
              <a:t>only </a:t>
            </a:r>
            <a:r>
              <a:rPr lang="en-US" b="1" dirty="0" smtClean="0"/>
              <a:t>numeric values.</a:t>
            </a:r>
            <a:endParaRPr lang="en-US" b="1" dirty="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b="1" dirty="0" smtClean="0"/>
              <a:t>Suffix:  </a:t>
            </a:r>
            <a:r>
              <a:rPr lang="en-US" b="1" dirty="0"/>
              <a:t>N</a:t>
            </a:r>
            <a:r>
              <a:rPr lang="en-US" b="1" dirty="0" smtClean="0"/>
              <a:t>o restrictions.</a:t>
            </a:r>
            <a:endParaRPr lang="en-US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2844800" y="2504594"/>
            <a:ext cx="2887089" cy="369974"/>
            <a:chOff x="2844800" y="2504594"/>
            <a:chExt cx="2887089" cy="369974"/>
          </a:xfrm>
        </p:grpSpPr>
        <p:sp>
          <p:nvSpPr>
            <p:cNvPr id="19459" name="Rectangle 3"/>
            <p:cNvSpPr>
              <a:spLocks noChangeArrowheads="1"/>
            </p:cNvSpPr>
            <p:nvPr/>
          </p:nvSpPr>
          <p:spPr bwMode="auto">
            <a:xfrm>
              <a:off x="2844800" y="2504594"/>
              <a:ext cx="1873250" cy="369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defRPr/>
              </a:pPr>
              <a:endParaRPr lang="en-US" dirty="0">
                <a:latin typeface="Book Antiqua" charset="0"/>
                <a:cs typeface="+mn-cs"/>
              </a:endParaRPr>
            </a:p>
          </p:txBody>
        </p:sp>
        <p:sp>
          <p:nvSpPr>
            <p:cNvPr id="19461" name="Rectangle 5"/>
            <p:cNvSpPr>
              <a:spLocks noChangeArrowheads="1"/>
            </p:cNvSpPr>
            <p:nvPr/>
          </p:nvSpPr>
          <p:spPr bwMode="auto">
            <a:xfrm>
              <a:off x="5545941" y="2504594"/>
              <a:ext cx="185948" cy="369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>
                <a:defRPr/>
              </a:pPr>
              <a:endParaRPr lang="en-US" dirty="0">
                <a:latin typeface="Book Antiqua" charset="0"/>
                <a:cs typeface="+mn-cs"/>
              </a:endParaRPr>
            </a:p>
          </p:txBody>
        </p:sp>
      </p:grp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2644775" y="1143000"/>
            <a:ext cx="3281267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 charset="0"/>
              </a:rPr>
              <a:t>35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 charset="0"/>
                <a:cs typeface="+mn-cs"/>
              </a:rPr>
              <a:t>.1234</a:t>
            </a:r>
            <a:r>
              <a:rPr lang="en-US" sz="3200" b="1" dirty="0" smtClean="0">
                <a:solidFill>
                  <a:schemeClr val="accent1"/>
                </a:solidFill>
                <a:latin typeface="Book Antiqua" charset="0"/>
                <a:cs typeface="+mn-cs"/>
              </a:rPr>
              <a:t>/</a:t>
            </a: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charset="0"/>
                <a:cs typeface="+mn-cs"/>
              </a:rPr>
              <a:t>12345678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  <a:latin typeface="Book Antiqua" charset="0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What is a Handle?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144434" y="1730662"/>
            <a:ext cx="1587455" cy="715595"/>
            <a:chOff x="4144434" y="1730662"/>
            <a:chExt cx="1587455" cy="715595"/>
          </a:xfrm>
        </p:grpSpPr>
        <p:sp>
          <p:nvSpPr>
            <p:cNvPr id="19467" name="Rectangle 11"/>
            <p:cNvSpPr>
              <a:spLocks noChangeArrowheads="1"/>
            </p:cNvSpPr>
            <p:nvPr/>
          </p:nvSpPr>
          <p:spPr bwMode="auto">
            <a:xfrm>
              <a:off x="4503297" y="2076283"/>
              <a:ext cx="835906" cy="369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>
                <a:defRPr/>
              </a:pPr>
              <a:r>
                <a:rPr lang="en-US" b="1" dirty="0">
                  <a:solidFill>
                    <a:srgbClr val="FF0033"/>
                  </a:solidFill>
                  <a:latin typeface="Book Antiqua" charset="0"/>
                  <a:cs typeface="+mn-cs"/>
                </a:rPr>
                <a:t>Suffix</a:t>
              </a:r>
            </a:p>
          </p:txBody>
        </p:sp>
        <p:sp>
          <p:nvSpPr>
            <p:cNvPr id="4" name="Left Brace 3"/>
            <p:cNvSpPr/>
            <p:nvPr/>
          </p:nvSpPr>
          <p:spPr>
            <a:xfrm rot="16200000">
              <a:off x="4793989" y="1081107"/>
              <a:ext cx="288345" cy="1587455"/>
            </a:xfrm>
            <a:prstGeom prst="leftBrace">
              <a:avLst>
                <a:gd name="adj1" fmla="val 37696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767928" y="1730662"/>
            <a:ext cx="1334265" cy="700707"/>
            <a:chOff x="2767928" y="1730662"/>
            <a:chExt cx="1334265" cy="700707"/>
          </a:xfrm>
        </p:grpSpPr>
        <p:sp>
          <p:nvSpPr>
            <p:cNvPr id="19462" name="Rectangle 6"/>
            <p:cNvSpPr>
              <a:spLocks noChangeArrowheads="1"/>
            </p:cNvSpPr>
            <p:nvPr/>
          </p:nvSpPr>
          <p:spPr bwMode="auto">
            <a:xfrm>
              <a:off x="3025401" y="2061395"/>
              <a:ext cx="814325" cy="369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>
                <a:defRPr/>
              </a:pPr>
              <a:r>
                <a:rPr lang="en-US" b="1" dirty="0" smtClean="0">
                  <a:solidFill>
                    <a:srgbClr val="FF0033"/>
                  </a:solidFill>
                  <a:latin typeface="Book Antiqua" charset="0"/>
                  <a:cs typeface="+mn-cs"/>
                </a:rPr>
                <a:t>Prefix</a:t>
              </a:r>
              <a:endParaRPr lang="en-US" b="1" dirty="0">
                <a:latin typeface="Book Antiqua" charset="0"/>
                <a:cs typeface="+mn-cs"/>
              </a:endParaRPr>
            </a:p>
          </p:txBody>
        </p:sp>
        <p:sp>
          <p:nvSpPr>
            <p:cNvPr id="22" name="Left Brace 21"/>
            <p:cNvSpPr/>
            <p:nvPr/>
          </p:nvSpPr>
          <p:spPr>
            <a:xfrm rot="16200000">
              <a:off x="3290888" y="1207702"/>
              <a:ext cx="288345" cy="1334265"/>
            </a:xfrm>
            <a:prstGeom prst="leftBrace">
              <a:avLst>
                <a:gd name="adj1" fmla="val 37696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985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/>
      <p:bldP spid="194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422963" y="2303984"/>
            <a:ext cx="6279232" cy="313165"/>
            <a:chOff x="2422963" y="2669284"/>
            <a:chExt cx="6279232" cy="313165"/>
          </a:xfrm>
        </p:grpSpPr>
        <p:sp>
          <p:nvSpPr>
            <p:cNvPr id="32" name="Rounded Rectangle 31"/>
            <p:cNvSpPr/>
            <p:nvPr/>
          </p:nvSpPr>
          <p:spPr>
            <a:xfrm>
              <a:off x="3556621" y="2669284"/>
              <a:ext cx="5145574" cy="31144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solidFill>
                    <a:schemeClr val="tx1"/>
                  </a:solidFill>
                </a:rPr>
                <a:t>http:/</a:t>
              </a:r>
              <a:r>
                <a:rPr lang="en-US" sz="1400" dirty="0" smtClean="0">
                  <a:solidFill>
                    <a:schemeClr val="tx1"/>
                  </a:solidFill>
                </a:rPr>
                <a:t>/www.caliber.net/abs/35.1525</a:t>
              </a:r>
              <a:r>
                <a:rPr lang="en-US" sz="1400" dirty="0">
                  <a:solidFill>
                    <a:schemeClr val="tx1"/>
                  </a:solidFill>
                </a:rPr>
                <a:t>/</a:t>
              </a:r>
              <a:r>
                <a:rPr lang="en-US" sz="1400" dirty="0" smtClean="0">
                  <a:solidFill>
                    <a:schemeClr val="tx1"/>
                  </a:solidFill>
                </a:rPr>
                <a:t>2009.59.5.9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422963" y="2669284"/>
              <a:ext cx="1110566" cy="313165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URL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431104" y="2922173"/>
            <a:ext cx="6279231" cy="1722557"/>
            <a:chOff x="2422963" y="2959101"/>
            <a:chExt cx="6279231" cy="1722557"/>
          </a:xfrm>
        </p:grpSpPr>
        <p:sp>
          <p:nvSpPr>
            <p:cNvPr id="34" name="Rounded Rectangle 33"/>
            <p:cNvSpPr/>
            <p:nvPr/>
          </p:nvSpPr>
          <p:spPr>
            <a:xfrm>
              <a:off x="3556621" y="2995032"/>
              <a:ext cx="5145573" cy="1686083"/>
            </a:xfrm>
            <a:prstGeom prst="roundRect">
              <a:avLst>
                <a:gd name="adj" fmla="val 2122"/>
              </a:avLst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solidFill>
                    <a:srgbClr val="000000"/>
                  </a:solidFill>
                </a:rPr>
                <a:t>&lt;locations  chooseby="locatt, country, weighted"&gt;</a:t>
              </a:r>
            </a:p>
            <a:p>
              <a:r>
                <a:rPr lang="en-US" sz="1400" dirty="0">
                  <a:solidFill>
                    <a:srgbClr val="000000"/>
                  </a:solidFill>
                </a:rPr>
                <a:t>    &lt;location id="1"  cr_type="MR-LIST"  href="http://www.acme.org/iPage?doi=35.1525%2Fbio.20.5.9"  weight="1" /&gt;</a:t>
              </a:r>
            </a:p>
            <a:p>
              <a:r>
                <a:rPr lang="en-US" sz="1400" dirty="0">
                  <a:solidFill>
                    <a:srgbClr val="000000"/>
                  </a:solidFill>
                </a:rPr>
                <a:t>    &lt;location  id="2"  cr_src="unca"  label="SECONDARY_BIOONE" </a:t>
              </a:r>
            </a:p>
            <a:p>
              <a:r>
                <a:rPr lang="en-US" sz="1400" dirty="0">
                  <a:solidFill>
                    <a:srgbClr val="000000"/>
                  </a:solidFill>
                </a:rPr>
                <a:t>     cr_type="MR-LIST"  href="http://www.bioone.org/doi/full/35.1525/ bio.2009.59.5.9" weight="0" /&gt; </a:t>
              </a:r>
            </a:p>
            <a:p>
              <a:r>
                <a:rPr lang="en-US" sz="1400" dirty="0">
                  <a:solidFill>
                    <a:srgbClr val="000000"/>
                  </a:solidFill>
                </a:rPr>
                <a:t>&lt;/locations&gt;</a:t>
              </a:r>
            </a:p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422963" y="2998395"/>
              <a:ext cx="1112600" cy="1683263"/>
            </a:xfrm>
            <a:prstGeom prst="roundRect">
              <a:avLst>
                <a:gd name="adj" fmla="val 4704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50"/>
            <p:cNvSpPr txBox="1">
              <a:spLocks noChangeArrowheads="1"/>
            </p:cNvSpPr>
            <p:nvPr/>
          </p:nvSpPr>
          <p:spPr bwMode="auto">
            <a:xfrm>
              <a:off x="2527258" y="3786142"/>
              <a:ext cx="81562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+mj-lt"/>
                </a:rPr>
                <a:t>10320/loc</a:t>
              </a:r>
            </a:p>
          </p:txBody>
        </p:sp>
        <p:sp>
          <p:nvSpPr>
            <p:cNvPr id="21" name="TextBox 51"/>
            <p:cNvSpPr txBox="1">
              <a:spLocks noChangeArrowheads="1"/>
            </p:cNvSpPr>
            <p:nvPr/>
          </p:nvSpPr>
          <p:spPr bwMode="auto">
            <a:xfrm>
              <a:off x="3530340" y="2959101"/>
              <a:ext cx="18473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400" dirty="0"/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Handles Resolve to Typed Data</a:t>
            </a:r>
            <a:endParaRPr lang="en-US" sz="3200" b="1" dirty="0">
              <a:solidFill>
                <a:srgbClr val="FF0000"/>
              </a:solidFill>
              <a:latin typeface="+mn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9406" y="1219200"/>
            <a:ext cx="8420485" cy="1068038"/>
            <a:chOff x="289406" y="1219200"/>
            <a:chExt cx="8420485" cy="1068038"/>
          </a:xfrm>
        </p:grpSpPr>
        <p:sp>
          <p:nvSpPr>
            <p:cNvPr id="13" name="Rounded Rectangle 12"/>
            <p:cNvSpPr/>
            <p:nvPr/>
          </p:nvSpPr>
          <p:spPr>
            <a:xfrm>
              <a:off x="289406" y="1760297"/>
              <a:ext cx="2133557" cy="30777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35.1525</a:t>
              </a:r>
              <a:r>
                <a:rPr lang="en-US" sz="1200" dirty="0">
                  <a:solidFill>
                    <a:schemeClr val="tx1"/>
                  </a:solidFill>
                </a:rPr>
                <a:t>/</a:t>
              </a:r>
              <a:r>
                <a:rPr lang="en-US" sz="1200" dirty="0" smtClean="0">
                  <a:solidFill>
                    <a:schemeClr val="tx1"/>
                  </a:solidFill>
                </a:rPr>
                <a:t>b.2009.59.5.9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422963" y="1760298"/>
              <a:ext cx="6286928" cy="526940"/>
              <a:chOff x="2422963" y="2088600"/>
              <a:chExt cx="6286928" cy="526940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3545734" y="2092627"/>
                <a:ext cx="5164157" cy="522913"/>
              </a:xfrm>
              <a:prstGeom prst="roundRect">
                <a:avLst>
                  <a:gd name="adj" fmla="val 7246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137160" bIns="0" rtlCol="0" anchor="ctr" anchorCtr="0"/>
              <a:lstStyle/>
              <a:p>
                <a:r>
                  <a:rPr lang="en-US" sz="1400" dirty="0">
                    <a:solidFill>
                      <a:srgbClr val="000000"/>
                    </a:solidFill>
                  </a:rPr>
                  <a:t>handle=0.na/35.1525; index=200; </a:t>
                </a:r>
              </a:p>
              <a:p>
                <a:r>
                  <a:rPr lang="en-US" sz="1400" dirty="0">
                    <a:solidFill>
                      <a:srgbClr val="000000"/>
                    </a:solidFill>
                  </a:rPr>
                  <a:t>[delete hdl,add val,read val,modify val,del admin,add admin,list]</a:t>
                </a:r>
              </a:p>
              <a:p>
                <a:pPr algn="ctr"/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2422963" y="2088600"/>
                <a:ext cx="1101360" cy="526940"/>
              </a:xfrm>
              <a:prstGeom prst="roundRect">
                <a:avLst>
                  <a:gd name="adj" fmla="val 6331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HS_ADMIN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12679" y="1219200"/>
              <a:ext cx="4551892" cy="398581"/>
              <a:chOff x="612679" y="1219200"/>
              <a:chExt cx="4551892" cy="398581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612679" y="1248449"/>
                <a:ext cx="9541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latin typeface="+mn-lt"/>
                  </a:rPr>
                  <a:t>Handle</a:t>
                </a:r>
                <a:endParaRPr lang="en-US" b="1" dirty="0">
                  <a:latin typeface="+mn-lt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303586" y="1229976"/>
                <a:ext cx="12530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latin typeface="+mn-lt"/>
                  </a:rPr>
                  <a:t>Data Type</a:t>
                </a:r>
                <a:endParaRPr lang="en-US" b="1" dirty="0">
                  <a:latin typeface="+mn-lt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623765" y="1219200"/>
                <a:ext cx="1540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latin typeface="+mn-lt"/>
                  </a:rPr>
                  <a:t>Handle Data</a:t>
                </a:r>
                <a:endParaRPr lang="en-US" b="1" dirty="0">
                  <a:latin typeface="+mn-lt"/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2431104" y="5346872"/>
            <a:ext cx="6295437" cy="999858"/>
            <a:chOff x="2422963" y="5039688"/>
            <a:chExt cx="6295437" cy="999858"/>
          </a:xfrm>
        </p:grpSpPr>
        <p:grpSp>
          <p:nvGrpSpPr>
            <p:cNvPr id="46" name="Group 45"/>
            <p:cNvGrpSpPr/>
            <p:nvPr/>
          </p:nvGrpSpPr>
          <p:grpSpPr>
            <a:xfrm>
              <a:off x="2422963" y="5390125"/>
              <a:ext cx="6295437" cy="649421"/>
              <a:chOff x="2422963" y="5026044"/>
              <a:chExt cx="6295437" cy="649421"/>
            </a:xfrm>
          </p:grpSpPr>
          <p:sp>
            <p:nvSpPr>
              <p:cNvPr id="37" name="Rounded Rectangle 36"/>
              <p:cNvSpPr/>
              <p:nvPr/>
            </p:nvSpPr>
            <p:spPr>
              <a:xfrm>
                <a:off x="3550957" y="5026044"/>
                <a:ext cx="5167443" cy="311446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</a:rPr>
                  <a:t>0000000B4453415F5055425F4B4559000000000015009760508F15230B….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2422963" y="5026044"/>
                <a:ext cx="1110976" cy="313165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TextBox 44"/>
              <p:cNvSpPr txBox="1">
                <a:spLocks noChangeArrowheads="1"/>
              </p:cNvSpPr>
              <p:nvPr/>
            </p:nvSpPr>
            <p:spPr bwMode="auto">
              <a:xfrm>
                <a:off x="2422963" y="5031432"/>
                <a:ext cx="919918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dirty="0" smtClean="0">
                    <a:latin typeface="+mj-lt"/>
                  </a:rPr>
                  <a:t>HS_PUBKEY</a:t>
                </a:r>
                <a:endParaRPr lang="en-US" sz="1200" dirty="0">
                  <a:latin typeface="+mj-lt"/>
                </a:endParaRPr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3550145" y="5362300"/>
                <a:ext cx="5167443" cy="311446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eyJhbGciOiJSUzI1NiJ9.</a:t>
                </a:r>
                <a:r>
                  <a:rPr lang="en-US" sz="1200" dirty="0" smtClean="0">
                    <a:solidFill>
                      <a:schemeClr val="tx1"/>
                    </a:solidFill>
                  </a:rPr>
                  <a:t>eyJkaWdlc3RzIjp7ImFsZyI6IlNIQS0yNTYiLCJkaWdlc….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2422963" y="5362300"/>
                <a:ext cx="1110164" cy="313165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</a:rPr>
                  <a:t>HS_SIGNATURE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5410188" y="5039688"/>
              <a:ext cx="67746" cy="328178"/>
              <a:chOff x="5410188" y="5039688"/>
              <a:chExt cx="67746" cy="328178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5410200" y="5039688"/>
                <a:ext cx="67734" cy="82647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5410194" y="5158220"/>
                <a:ext cx="67734" cy="82647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5410188" y="5285219"/>
                <a:ext cx="67734" cy="82647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110067" y="2287238"/>
            <a:ext cx="2312896" cy="43088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 smtClean="0"/>
              <a:t>Data Types are also resolvable handles and can be specific to:</a:t>
            </a:r>
          </a:p>
          <a:p>
            <a:pPr marL="119063" indent="-119063">
              <a:buFont typeface="Arial"/>
              <a:buChar char="•"/>
            </a:pPr>
            <a:r>
              <a:rPr lang="en-US" sz="1400" dirty="0" smtClean="0"/>
              <a:t>The Handle System (*)</a:t>
            </a:r>
          </a:p>
          <a:p>
            <a:pPr marL="576263" lvl="1" indent="-119063">
              <a:buFont typeface="Arial"/>
              <a:buChar char="•"/>
            </a:pPr>
            <a:r>
              <a:rPr lang="en-US" sz="1400" b="1" dirty="0" smtClean="0"/>
              <a:t>HS_ADMIN</a:t>
            </a:r>
          </a:p>
          <a:p>
            <a:pPr marL="576263" lvl="1" indent="-119063">
              <a:buFont typeface="Arial"/>
              <a:buChar char="•"/>
            </a:pPr>
            <a:r>
              <a:rPr lang="en-US" sz="1400" b="1" dirty="0" smtClean="0"/>
              <a:t>HS_PUBKEY</a:t>
            </a:r>
          </a:p>
          <a:p>
            <a:pPr marL="576263" lvl="1" indent="-119063">
              <a:buFont typeface="Arial"/>
              <a:buChar char="•"/>
            </a:pPr>
            <a:r>
              <a:rPr lang="en-US" sz="1400" b="1" dirty="0" smtClean="0"/>
              <a:t>HS_SIGNATURE</a:t>
            </a:r>
          </a:p>
          <a:p>
            <a:pPr marL="576263" lvl="1" indent="-119063">
              <a:buFont typeface="Arial"/>
              <a:buChar char="•"/>
            </a:pPr>
            <a:r>
              <a:rPr lang="en-US" sz="1400" b="1" dirty="0" smtClean="0"/>
              <a:t>URL etc…</a:t>
            </a:r>
            <a:endParaRPr lang="en-US" sz="1400" dirty="0" smtClean="0"/>
          </a:p>
          <a:p>
            <a:pPr marL="119063" indent="-119063">
              <a:buFont typeface="Arial"/>
              <a:buChar char="•"/>
            </a:pPr>
            <a:r>
              <a:rPr lang="en-US" sz="1400" dirty="0" smtClean="0"/>
              <a:t>An application or service</a:t>
            </a:r>
          </a:p>
          <a:p>
            <a:pPr marL="576263" lvl="1" indent="-119063">
              <a:buFont typeface="Arial"/>
              <a:buChar char="•"/>
            </a:pPr>
            <a:r>
              <a:rPr lang="en-US" sz="1400" b="1" dirty="0" smtClean="0"/>
              <a:t>10320/loc</a:t>
            </a:r>
          </a:p>
          <a:p>
            <a:pPr marL="119063" indent="-119063">
              <a:buFont typeface="Arial"/>
              <a:buChar char="•"/>
            </a:pPr>
            <a:r>
              <a:rPr lang="en-US" sz="1400" dirty="0" smtClean="0"/>
              <a:t>A group/community</a:t>
            </a:r>
          </a:p>
          <a:p>
            <a:pPr marL="119063" indent="-119063">
              <a:buFont typeface="Arial"/>
              <a:buChar char="•"/>
            </a:pPr>
            <a:r>
              <a:rPr lang="en-US" sz="1400" dirty="0" smtClean="0"/>
              <a:t>A device type</a:t>
            </a:r>
          </a:p>
          <a:p>
            <a:endParaRPr lang="en-US" sz="1400" dirty="0" smtClean="0"/>
          </a:p>
          <a:p>
            <a:r>
              <a:rPr lang="en-US" sz="1400" dirty="0" smtClean="0"/>
              <a:t>Types should be identified with a handle and resolve to a type description.</a:t>
            </a:r>
          </a:p>
          <a:p>
            <a:endParaRPr lang="en-US" sz="1400" dirty="0" smtClean="0"/>
          </a:p>
          <a:p>
            <a:r>
              <a:rPr lang="en-US" sz="1400" dirty="0" smtClean="0"/>
              <a:t>(*) Handle System types</a:t>
            </a:r>
          </a:p>
          <a:p>
            <a:r>
              <a:rPr lang="en-US" sz="1400" dirty="0"/>
              <a:t>a</a:t>
            </a:r>
            <a:r>
              <a:rPr lang="en-US" sz="1400" dirty="0" smtClean="0"/>
              <a:t>re registered as handles starting with the “0.TYPE/” prefix. (URL -&gt; 0.TYPE/URL)</a:t>
            </a:r>
            <a:endParaRPr lang="en-US" sz="1400" dirty="0"/>
          </a:p>
        </p:txBody>
      </p:sp>
      <p:grpSp>
        <p:nvGrpSpPr>
          <p:cNvPr id="2" name="Group 1"/>
          <p:cNvGrpSpPr/>
          <p:nvPr/>
        </p:nvGrpSpPr>
        <p:grpSpPr>
          <a:xfrm>
            <a:off x="2422561" y="2633431"/>
            <a:ext cx="6272422" cy="320896"/>
            <a:chOff x="2422561" y="2633431"/>
            <a:chExt cx="6272422" cy="320896"/>
          </a:xfrm>
        </p:grpSpPr>
        <p:sp>
          <p:nvSpPr>
            <p:cNvPr id="49" name="Rounded Rectangle 48"/>
            <p:cNvSpPr/>
            <p:nvPr/>
          </p:nvSpPr>
          <p:spPr>
            <a:xfrm>
              <a:off x="2422561" y="2633431"/>
              <a:ext cx="1110566" cy="313165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35.TYPE/DEVICE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3549409" y="2642881"/>
              <a:ext cx="5145574" cy="31144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 smtClean="0">
                  <a:solidFill>
                    <a:schemeClr val="tx1"/>
                  </a:solidFill>
                </a:rPr>
                <a:t>35.1/1.2.3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422963" y="4644187"/>
            <a:ext cx="6279232" cy="313165"/>
            <a:chOff x="2422963" y="2669284"/>
            <a:chExt cx="6279232" cy="313165"/>
          </a:xfrm>
        </p:grpSpPr>
        <p:sp>
          <p:nvSpPr>
            <p:cNvPr id="51" name="Rounded Rectangle 50"/>
            <p:cNvSpPr/>
            <p:nvPr/>
          </p:nvSpPr>
          <p:spPr>
            <a:xfrm>
              <a:off x="3556621" y="2669284"/>
              <a:ext cx="5145574" cy="31144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 smtClean="0">
                  <a:solidFill>
                    <a:schemeClr val="tx1"/>
                  </a:solidFill>
                </a:rPr>
                <a:t>Instructions go here!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2422963" y="2669284"/>
              <a:ext cx="1110566" cy="313165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Processing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467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4F81BD"/>
                </a:solidFill>
                <a:latin typeface="+mn-lt"/>
                <a:ea typeface="+mj-ea"/>
                <a:cs typeface="+mj-cs"/>
              </a:rPr>
              <a:t>Handle Resolution - Overview</a:t>
            </a:r>
            <a:endParaRPr lang="en-US" sz="3200" b="1" dirty="0">
              <a:solidFill>
                <a:srgbClr val="4F81BD"/>
              </a:solidFill>
              <a:latin typeface="+mn-lt"/>
              <a:ea typeface="+mj-ea"/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423136" y="612755"/>
            <a:ext cx="3599220" cy="1445577"/>
            <a:chOff x="5423136" y="612755"/>
            <a:chExt cx="3599220" cy="1445577"/>
          </a:xfrm>
        </p:grpSpPr>
        <p:grpSp>
          <p:nvGrpSpPr>
            <p:cNvPr id="5" name="Group 4"/>
            <p:cNvGrpSpPr/>
            <p:nvPr/>
          </p:nvGrpSpPr>
          <p:grpSpPr>
            <a:xfrm>
              <a:off x="7077076" y="612755"/>
              <a:ext cx="1945280" cy="875620"/>
              <a:chOff x="7077076" y="612755"/>
              <a:chExt cx="1945280" cy="875620"/>
            </a:xfrm>
          </p:grpSpPr>
          <p:sp>
            <p:nvSpPr>
              <p:cNvPr id="8" name="Oval 24"/>
              <p:cNvSpPr>
                <a:spLocks noChangeArrowheads="1"/>
              </p:cNvSpPr>
              <p:nvPr/>
            </p:nvSpPr>
            <p:spPr bwMode="auto">
              <a:xfrm>
                <a:off x="7077076" y="612755"/>
                <a:ext cx="1945280" cy="875620"/>
              </a:xfrm>
              <a:prstGeom prst="ellipse">
                <a:avLst/>
              </a:prstGeom>
              <a:solidFill>
                <a:srgbClr val="C0C0C0"/>
              </a:solidFill>
              <a:ln w="12700">
                <a:noFill/>
                <a:round/>
                <a:headEnd/>
                <a:tailEnd/>
              </a:ln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p:spPr>
            <p:txBody>
              <a:bodyPr wrap="none" tIns="0" bIns="0" anchor="ctr"/>
              <a:lstStyle/>
              <a:p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Oval 26"/>
              <p:cNvSpPr>
                <a:spLocks noChangeArrowheads="1"/>
              </p:cNvSpPr>
              <p:nvPr/>
            </p:nvSpPr>
            <p:spPr bwMode="auto">
              <a:xfrm>
                <a:off x="7188914" y="945904"/>
                <a:ext cx="396900" cy="206233"/>
              </a:xfrm>
              <a:prstGeom prst="ellipse">
                <a:avLst/>
              </a:prstGeom>
              <a:solidFill>
                <a:srgbClr val="FF9966"/>
              </a:solidFill>
              <a:ln w="12700">
                <a:noFill/>
                <a:round/>
                <a:headEnd/>
                <a:tailEnd/>
              </a:ln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p:spPr>
            <p:txBody>
              <a:bodyPr wrap="none" tIns="0" bIns="0" anchor="ctr"/>
              <a:lstStyle/>
              <a:p>
                <a:pPr algn="ctr"/>
                <a:r>
                  <a:rPr lang="en-US" sz="800" b="1" dirty="0" smtClean="0">
                    <a:latin typeface="+mj-lt"/>
                  </a:rPr>
                  <a:t>GSP 11</a:t>
                </a:r>
                <a:endParaRPr lang="en-US" sz="8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0" name="Oval 26"/>
              <p:cNvSpPr>
                <a:spLocks noChangeArrowheads="1"/>
              </p:cNvSpPr>
              <p:nvPr/>
            </p:nvSpPr>
            <p:spPr bwMode="auto">
              <a:xfrm>
                <a:off x="7562414" y="688869"/>
                <a:ext cx="396900" cy="206233"/>
              </a:xfrm>
              <a:prstGeom prst="ellipse">
                <a:avLst/>
              </a:prstGeom>
              <a:solidFill>
                <a:srgbClr val="FF9966"/>
              </a:solidFill>
              <a:ln w="12700">
                <a:noFill/>
                <a:round/>
                <a:headEnd/>
                <a:tailEnd/>
              </a:ln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p:spPr>
            <p:txBody>
              <a:bodyPr wrap="none" tIns="0" bIns="0" anchor="ctr"/>
              <a:lstStyle/>
              <a:p>
                <a:pPr algn="ctr"/>
                <a:r>
                  <a:rPr lang="en-US" sz="800" b="1" dirty="0" smtClean="0">
                    <a:latin typeface="+mj-lt"/>
                  </a:rPr>
                  <a:t>MPA 22</a:t>
                </a:r>
                <a:endParaRPr lang="en-US" sz="8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1" name="Oval 26"/>
              <p:cNvSpPr>
                <a:spLocks noChangeArrowheads="1"/>
              </p:cNvSpPr>
              <p:nvPr/>
            </p:nvSpPr>
            <p:spPr bwMode="auto">
              <a:xfrm>
                <a:off x="7564599" y="1198247"/>
                <a:ext cx="396900" cy="206233"/>
              </a:xfrm>
              <a:prstGeom prst="ellipse">
                <a:avLst/>
              </a:prstGeom>
              <a:solidFill>
                <a:srgbClr val="FF9966"/>
              </a:solidFill>
              <a:ln w="12700">
                <a:noFill/>
                <a:round/>
                <a:headEnd/>
                <a:tailEnd/>
              </a:ln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p:spPr>
            <p:txBody>
              <a:bodyPr wrap="none" tIns="0" bIns="0" anchor="ctr"/>
              <a:lstStyle/>
              <a:p>
                <a:pPr algn="ctr"/>
                <a:r>
                  <a:rPr lang="en-US" sz="800" b="1" dirty="0" smtClean="0">
                    <a:latin typeface="+mj-lt"/>
                  </a:rPr>
                  <a:t>MPA 10</a:t>
                </a:r>
                <a:endParaRPr lang="en-US" sz="8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2" name="Oval 26"/>
              <p:cNvSpPr>
                <a:spLocks noChangeArrowheads="1"/>
              </p:cNvSpPr>
              <p:nvPr/>
            </p:nvSpPr>
            <p:spPr bwMode="auto">
              <a:xfrm>
                <a:off x="8119962" y="688869"/>
                <a:ext cx="396900" cy="206233"/>
              </a:xfrm>
              <a:prstGeom prst="ellipse">
                <a:avLst/>
              </a:prstGeom>
              <a:solidFill>
                <a:srgbClr val="FF9966"/>
              </a:solidFill>
              <a:ln w="12700">
                <a:noFill/>
                <a:round/>
                <a:headEnd/>
                <a:tailEnd/>
              </a:ln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p:spPr>
            <p:txBody>
              <a:bodyPr wrap="none" tIns="0" bIns="0" anchor="ctr"/>
              <a:lstStyle/>
              <a:p>
                <a:pPr algn="ctr"/>
                <a:r>
                  <a:rPr lang="en-US" sz="800" b="1" dirty="0" smtClean="0">
                    <a:latin typeface="+mj-lt"/>
                  </a:rPr>
                  <a:t>MPA 21</a:t>
                </a:r>
                <a:endParaRPr lang="en-US" sz="8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3" name="Oval 26"/>
              <p:cNvSpPr>
                <a:spLocks noChangeArrowheads="1"/>
              </p:cNvSpPr>
              <p:nvPr/>
            </p:nvSpPr>
            <p:spPr bwMode="auto">
              <a:xfrm>
                <a:off x="8114846" y="1198247"/>
                <a:ext cx="396900" cy="206233"/>
              </a:xfrm>
              <a:prstGeom prst="ellipse">
                <a:avLst/>
              </a:prstGeom>
              <a:solidFill>
                <a:srgbClr val="FF9966"/>
              </a:solidFill>
              <a:ln w="12700">
                <a:noFill/>
                <a:round/>
                <a:headEnd/>
                <a:tailEnd/>
              </a:ln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p:spPr>
            <p:txBody>
              <a:bodyPr wrap="none" tIns="0" bIns="0" anchor="ctr"/>
              <a:lstStyle/>
              <a:p>
                <a:pPr algn="ctr"/>
                <a:r>
                  <a:rPr lang="en-US" sz="800" b="1" dirty="0" smtClean="0">
                    <a:latin typeface="+mj-lt"/>
                  </a:rPr>
                  <a:t>MPA 86</a:t>
                </a:r>
                <a:endParaRPr lang="en-US" sz="8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4" name="Oval 26"/>
              <p:cNvSpPr>
                <a:spLocks noChangeArrowheads="1"/>
              </p:cNvSpPr>
              <p:nvPr/>
            </p:nvSpPr>
            <p:spPr bwMode="auto">
              <a:xfrm>
                <a:off x="8435418" y="954371"/>
                <a:ext cx="396900" cy="206233"/>
              </a:xfrm>
              <a:prstGeom prst="ellipse">
                <a:avLst/>
              </a:prstGeom>
              <a:solidFill>
                <a:srgbClr val="FF9966"/>
              </a:solidFill>
              <a:ln w="12700">
                <a:noFill/>
                <a:round/>
                <a:headEnd/>
                <a:tailEnd/>
              </a:ln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p:spPr>
            <p:txBody>
              <a:bodyPr wrap="none" tIns="0" bIns="0" anchor="ctr"/>
              <a:lstStyle/>
              <a:p>
                <a:pPr algn="ctr"/>
                <a:r>
                  <a:rPr lang="en-US" sz="800" b="1" dirty="0" smtClean="0">
                    <a:latin typeface="+mj-lt"/>
                  </a:rPr>
                  <a:t>MPA 20</a:t>
                </a:r>
                <a:endParaRPr lang="en-US" sz="8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" name="Oval 26"/>
              <p:cNvSpPr>
                <a:spLocks noChangeArrowheads="1"/>
              </p:cNvSpPr>
              <p:nvPr/>
            </p:nvSpPr>
            <p:spPr bwMode="auto">
              <a:xfrm>
                <a:off x="7838733" y="949679"/>
                <a:ext cx="396900" cy="206233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2700">
                <a:noFill/>
                <a:round/>
                <a:headEnd/>
                <a:tailEnd/>
              </a:ln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p:spPr>
            <p:txBody>
              <a:bodyPr wrap="none" tIns="0" bIns="0" anchor="ctr"/>
              <a:lstStyle/>
              <a:p>
                <a:pPr algn="ctr"/>
                <a:r>
                  <a:rPr lang="en-US" sz="800" b="1" dirty="0" smtClean="0">
                    <a:latin typeface="+mj-lt"/>
                  </a:rPr>
                  <a:t>DONA</a:t>
                </a:r>
                <a:endParaRPr lang="en-US" sz="8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cxnSp>
          <p:nvCxnSpPr>
            <p:cNvPr id="6" name="Straight Connector 5"/>
            <p:cNvCxnSpPr>
              <a:stCxn id="72" idx="1"/>
              <a:endCxn id="8" idx="1"/>
            </p:cNvCxnSpPr>
            <p:nvPr/>
          </p:nvCxnSpPr>
          <p:spPr>
            <a:xfrm flipV="1">
              <a:off x="5423136" y="740987"/>
              <a:ext cx="1938820" cy="88629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72" idx="5"/>
            </p:cNvCxnSpPr>
            <p:nvPr/>
          </p:nvCxnSpPr>
          <p:spPr>
            <a:xfrm flipV="1">
              <a:off x="6231360" y="1436406"/>
              <a:ext cx="2320039" cy="62192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2743200" y="2425283"/>
            <a:ext cx="3124200" cy="2092166"/>
            <a:chOff x="2743200" y="2425283"/>
            <a:chExt cx="3124200" cy="2092166"/>
          </a:xfrm>
        </p:grpSpPr>
        <p:grpSp>
          <p:nvGrpSpPr>
            <p:cNvPr id="17" name="Group 16"/>
            <p:cNvGrpSpPr/>
            <p:nvPr/>
          </p:nvGrpSpPr>
          <p:grpSpPr>
            <a:xfrm>
              <a:off x="3200728" y="2425283"/>
              <a:ext cx="2666672" cy="1501114"/>
              <a:chOff x="3200728" y="2425283"/>
              <a:chExt cx="2666672" cy="1501114"/>
            </a:xfrm>
          </p:grpSpPr>
          <p:cxnSp>
            <p:nvCxnSpPr>
              <p:cNvPr id="25" name="AutoShape 30"/>
              <p:cNvCxnSpPr>
                <a:cxnSpLocks noChangeShapeType="1"/>
                <a:stCxn id="92" idx="1"/>
                <a:endCxn id="19" idx="1"/>
              </p:cNvCxnSpPr>
              <p:nvPr/>
            </p:nvCxnSpPr>
            <p:spPr bwMode="auto">
              <a:xfrm flipH="1">
                <a:off x="3200728" y="2425283"/>
                <a:ext cx="1538660" cy="1083176"/>
              </a:xfrm>
              <a:prstGeom prst="straightConnector1">
                <a:avLst/>
              </a:pr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26" name="AutoShape 31"/>
              <p:cNvCxnSpPr>
                <a:cxnSpLocks noChangeShapeType="1"/>
                <a:stCxn id="92" idx="6"/>
                <a:endCxn id="19" idx="6"/>
              </p:cNvCxnSpPr>
              <p:nvPr/>
            </p:nvCxnSpPr>
            <p:spPr bwMode="auto">
              <a:xfrm>
                <a:off x="5715000" y="2640809"/>
                <a:ext cx="152400" cy="1285588"/>
              </a:xfrm>
              <a:prstGeom prst="straightConnector1">
                <a:avLst/>
              </a:pr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  <a:round/>
                <a:headEnd/>
                <a:tailEnd/>
              </a:ln>
            </p:spPr>
          </p:cxnSp>
        </p:grpSp>
        <p:grpSp>
          <p:nvGrpSpPr>
            <p:cNvPr id="18" name="Group 17"/>
            <p:cNvGrpSpPr/>
            <p:nvPr/>
          </p:nvGrpSpPr>
          <p:grpSpPr>
            <a:xfrm>
              <a:off x="2743200" y="3335344"/>
              <a:ext cx="3124200" cy="1182105"/>
              <a:chOff x="2743200" y="3335344"/>
              <a:chExt cx="3124200" cy="1182105"/>
            </a:xfrm>
          </p:grpSpPr>
          <p:sp>
            <p:nvSpPr>
              <p:cNvPr id="19" name="Oval 24"/>
              <p:cNvSpPr>
                <a:spLocks noChangeArrowheads="1"/>
              </p:cNvSpPr>
              <p:nvPr/>
            </p:nvSpPr>
            <p:spPr bwMode="auto">
              <a:xfrm>
                <a:off x="2743200" y="3335344"/>
                <a:ext cx="3124200" cy="1182105"/>
              </a:xfrm>
              <a:prstGeom prst="ellipse">
                <a:avLst/>
              </a:prstGeom>
              <a:solidFill>
                <a:srgbClr val="C0C0C0"/>
              </a:solidFill>
              <a:ln w="12700">
                <a:noFill/>
                <a:round/>
                <a:headEnd/>
                <a:tailEnd/>
              </a:ln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p:spPr>
            <p:txBody>
              <a:bodyPr wrap="none" tIns="0" bIns="0" anchor="ctr"/>
              <a:lstStyle/>
              <a:p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Oval 25"/>
              <p:cNvSpPr>
                <a:spLocks noChangeArrowheads="1"/>
              </p:cNvSpPr>
              <p:nvPr/>
            </p:nvSpPr>
            <p:spPr bwMode="auto">
              <a:xfrm>
                <a:off x="2921529" y="3739624"/>
                <a:ext cx="762000" cy="4572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noFill/>
                <a:round/>
                <a:headEnd/>
                <a:tailEnd/>
              </a:ln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p:spPr>
            <p:txBody>
              <a:bodyPr wrap="none" tIns="0" bIns="0" anchor="ctr"/>
              <a:lstStyle/>
              <a:p>
                <a:pPr algn="ctr"/>
                <a:r>
                  <a:rPr lang="en-US" sz="1200" b="1" dirty="0" smtClean="0">
                    <a:latin typeface="+mj-lt"/>
                  </a:rPr>
                  <a:t> </a:t>
                </a:r>
                <a:r>
                  <a:rPr lang="en-US" sz="1000" b="1" dirty="0" smtClean="0">
                    <a:latin typeface="+mj-lt"/>
                  </a:rPr>
                  <a:t>Authoritative</a:t>
                </a:r>
              </a:p>
              <a:p>
                <a:pPr algn="ctr"/>
                <a:r>
                  <a:rPr lang="en-US" sz="1000" b="1" dirty="0" smtClean="0">
                    <a:latin typeface="+mj-lt"/>
                  </a:rPr>
                  <a:t>Service</a:t>
                </a:r>
                <a:endParaRPr lang="en-US" sz="10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1" name="Oval 27"/>
              <p:cNvSpPr>
                <a:spLocks noChangeArrowheads="1"/>
              </p:cNvSpPr>
              <p:nvPr/>
            </p:nvSpPr>
            <p:spPr bwMode="auto">
              <a:xfrm>
                <a:off x="3869266" y="3745974"/>
                <a:ext cx="762000" cy="4572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noFill/>
                <a:round/>
                <a:headEnd/>
                <a:tailEnd/>
              </a:ln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p:spPr>
            <p:txBody>
              <a:bodyPr wrap="none" tIns="0" bIns="0" anchor="ctr"/>
              <a:lstStyle/>
              <a:p>
                <a:pPr algn="ctr"/>
                <a:r>
                  <a:rPr lang="en-US" sz="1000" b="1" dirty="0" smtClean="0"/>
                  <a:t>Mirror </a:t>
                </a:r>
              </a:p>
              <a:p>
                <a:pPr algn="ctr"/>
                <a:r>
                  <a:rPr lang="en-US" sz="1000" b="1" dirty="0" smtClean="0"/>
                  <a:t>Service 1</a:t>
                </a:r>
                <a:endParaRPr lang="en-US" sz="1000" b="1" dirty="0"/>
              </a:p>
            </p:txBody>
          </p:sp>
          <p:sp>
            <p:nvSpPr>
              <p:cNvPr id="22" name="Text Box 28"/>
              <p:cNvSpPr txBox="1">
                <a:spLocks noChangeArrowheads="1"/>
              </p:cNvSpPr>
              <p:nvPr/>
            </p:nvSpPr>
            <p:spPr bwMode="auto">
              <a:xfrm>
                <a:off x="4578879" y="3842811"/>
                <a:ext cx="417513" cy="1841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tIns="0" bIns="0" anchor="ctr">
                <a:spAutoFit/>
              </a:bodyPr>
              <a:lstStyle/>
              <a:p>
                <a:r>
                  <a:rPr lang="en-US" sz="1200" b="1" dirty="0"/>
                  <a:t>…...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Oval 29"/>
              <p:cNvSpPr>
                <a:spLocks noChangeArrowheads="1"/>
              </p:cNvSpPr>
              <p:nvPr/>
            </p:nvSpPr>
            <p:spPr bwMode="auto">
              <a:xfrm>
                <a:off x="4936066" y="3755499"/>
                <a:ext cx="762000" cy="4572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noFill/>
                <a:round/>
                <a:headEnd/>
                <a:tailEnd/>
              </a:ln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p:spPr>
            <p:txBody>
              <a:bodyPr wrap="none" tIns="0" bIns="0" anchor="ctr"/>
              <a:lstStyle/>
              <a:p>
                <a:pPr algn="ctr"/>
                <a:r>
                  <a:rPr lang="en-US" sz="1000" b="1" dirty="0"/>
                  <a:t>Mirror </a:t>
                </a:r>
              </a:p>
              <a:p>
                <a:pPr algn="ctr"/>
                <a:r>
                  <a:rPr lang="en-US" sz="1000" b="1" dirty="0"/>
                  <a:t>Service </a:t>
                </a:r>
                <a:r>
                  <a:rPr lang="en-US" sz="1000" b="1" dirty="0" smtClean="0"/>
                  <a:t>n</a:t>
                </a:r>
                <a:endParaRPr lang="en-US" sz="1000" b="1" dirty="0"/>
              </a:p>
            </p:txBody>
          </p:sp>
          <p:sp>
            <p:nvSpPr>
              <p:cNvPr id="24" name="Text Box 46"/>
              <p:cNvSpPr txBox="1">
                <a:spLocks noChangeArrowheads="1"/>
              </p:cNvSpPr>
              <p:nvPr/>
            </p:nvSpPr>
            <p:spPr bwMode="auto">
              <a:xfrm>
                <a:off x="3603621" y="3368472"/>
                <a:ext cx="1384768" cy="3385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tIns="0" bIns="0" anchor="ctr">
                <a:spAutoFit/>
              </a:bodyPr>
              <a:lstStyle/>
              <a:p>
                <a:pPr algn="ctr"/>
                <a:r>
                  <a:rPr lang="en-US" sz="1100" b="1" dirty="0" smtClean="0">
                    <a:latin typeface="+mj-lt"/>
                  </a:rPr>
                  <a:t>Handle Service 0.NA/10.152</a:t>
                </a:r>
                <a:endParaRPr lang="en-US" sz="11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518839" y="1872811"/>
            <a:ext cx="4038173" cy="2446777"/>
            <a:chOff x="518839" y="1872811"/>
            <a:chExt cx="4038173" cy="2446777"/>
          </a:xfrm>
        </p:grpSpPr>
        <p:grpSp>
          <p:nvGrpSpPr>
            <p:cNvPr id="28" name="Group 27"/>
            <p:cNvGrpSpPr/>
            <p:nvPr/>
          </p:nvGrpSpPr>
          <p:grpSpPr>
            <a:xfrm>
              <a:off x="764342" y="1872811"/>
              <a:ext cx="3792670" cy="2324025"/>
              <a:chOff x="764342" y="1872811"/>
              <a:chExt cx="3792670" cy="2324025"/>
            </a:xfrm>
          </p:grpSpPr>
          <p:cxnSp>
            <p:nvCxnSpPr>
              <p:cNvPr id="33" name="AutoShape 21"/>
              <p:cNvCxnSpPr>
                <a:cxnSpLocks noChangeShapeType="1"/>
                <a:endCxn id="30" idx="5"/>
              </p:cNvCxnSpPr>
              <p:nvPr/>
            </p:nvCxnSpPr>
            <p:spPr bwMode="auto">
              <a:xfrm flipH="1">
                <a:off x="1949736" y="2303863"/>
                <a:ext cx="2607276" cy="1892973"/>
              </a:xfrm>
              <a:prstGeom prst="straightConnector1">
                <a:avLst/>
              </a:pr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34" name="AutoShape 21"/>
              <p:cNvCxnSpPr>
                <a:cxnSpLocks noChangeShapeType="1"/>
                <a:stCxn id="94" idx="1"/>
                <a:endCxn id="30" idx="1"/>
              </p:cNvCxnSpPr>
              <p:nvPr/>
            </p:nvCxnSpPr>
            <p:spPr bwMode="auto">
              <a:xfrm flipH="1">
                <a:off x="764342" y="1872811"/>
                <a:ext cx="2984446" cy="1731329"/>
              </a:xfrm>
              <a:prstGeom prst="straightConnector1">
                <a:avLst/>
              </a:pr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  <a:round/>
                <a:headEnd/>
                <a:tailEnd/>
              </a:ln>
            </p:spPr>
          </p:cxnSp>
        </p:grpSp>
        <p:grpSp>
          <p:nvGrpSpPr>
            <p:cNvPr id="29" name="Group 28"/>
            <p:cNvGrpSpPr/>
            <p:nvPr/>
          </p:nvGrpSpPr>
          <p:grpSpPr>
            <a:xfrm>
              <a:off x="518839" y="3481388"/>
              <a:ext cx="1676400" cy="838200"/>
              <a:chOff x="518839" y="3481388"/>
              <a:chExt cx="1676400" cy="838200"/>
            </a:xfrm>
          </p:grpSpPr>
          <p:sp>
            <p:nvSpPr>
              <p:cNvPr id="30" name="Oval 17"/>
              <p:cNvSpPr>
                <a:spLocks noChangeArrowheads="1"/>
              </p:cNvSpPr>
              <p:nvPr/>
            </p:nvSpPr>
            <p:spPr bwMode="auto">
              <a:xfrm>
                <a:off x="518839" y="3481388"/>
                <a:ext cx="1676400" cy="838200"/>
              </a:xfrm>
              <a:prstGeom prst="ellipse">
                <a:avLst/>
              </a:prstGeom>
              <a:solidFill>
                <a:srgbClr val="C0C0C0"/>
              </a:solidFill>
              <a:ln w="12700">
                <a:noFill/>
                <a:round/>
                <a:headEnd/>
                <a:tailEnd/>
              </a:ln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p:spPr>
            <p:txBody>
              <a:bodyPr wrap="none" tIns="0" bIns="0" anchor="ctr"/>
              <a:lstStyle/>
              <a:p>
                <a:endParaRPr lang="en-US" dirty="0"/>
              </a:p>
            </p:txBody>
          </p:sp>
          <p:sp>
            <p:nvSpPr>
              <p:cNvPr id="31" name="Oval 18"/>
              <p:cNvSpPr>
                <a:spLocks noChangeArrowheads="1"/>
              </p:cNvSpPr>
              <p:nvPr/>
            </p:nvSpPr>
            <p:spPr bwMode="auto">
              <a:xfrm>
                <a:off x="922789" y="3854984"/>
                <a:ext cx="720725" cy="34290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noFill/>
                <a:round/>
                <a:headEnd/>
                <a:tailEnd/>
              </a:ln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p:spPr>
            <p:txBody>
              <a:bodyPr wrap="none" tIns="0" bIns="0" anchor="ctr"/>
              <a:lstStyle/>
              <a:p>
                <a:pPr algn="ctr"/>
                <a:r>
                  <a:rPr lang="en-US" sz="800" b="1" dirty="0" smtClean="0">
                    <a:latin typeface="+mj-lt"/>
                  </a:rPr>
                  <a:t>Authoritative</a:t>
                </a:r>
              </a:p>
              <a:p>
                <a:pPr algn="ctr"/>
                <a:r>
                  <a:rPr lang="en-US" sz="800" b="1" dirty="0" smtClean="0">
                    <a:latin typeface="+mj-lt"/>
                  </a:rPr>
                  <a:t>Service </a:t>
                </a:r>
                <a:endParaRPr lang="en-US" sz="8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32" name="Text Box 46"/>
              <p:cNvSpPr txBox="1">
                <a:spLocks noChangeArrowheads="1"/>
              </p:cNvSpPr>
              <p:nvPr/>
            </p:nvSpPr>
            <p:spPr bwMode="auto">
              <a:xfrm>
                <a:off x="764342" y="3553137"/>
                <a:ext cx="1089553" cy="30777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tIns="0" bIns="0" anchor="ctr">
                <a:spAutoFit/>
              </a:bodyPr>
              <a:lstStyle/>
              <a:p>
                <a:pPr algn="ctr"/>
                <a:r>
                  <a:rPr lang="en-US" sz="1000" b="1" dirty="0" smtClean="0">
                    <a:latin typeface="+mj-lt"/>
                  </a:rPr>
                  <a:t>Handle Service  </a:t>
                </a:r>
              </a:p>
              <a:p>
                <a:pPr algn="ctr"/>
                <a:r>
                  <a:rPr lang="en-US" sz="1000" b="1" dirty="0" smtClean="0">
                    <a:latin typeface="+mj-lt"/>
                  </a:rPr>
                  <a:t>0.</a:t>
                </a:r>
                <a:r>
                  <a:rPr lang="en-US" sz="1000" b="1" dirty="0" smtClean="0">
                    <a:solidFill>
                      <a:schemeClr val="tx1"/>
                    </a:solidFill>
                    <a:latin typeface="+mj-lt"/>
                  </a:rPr>
                  <a:t>NA/35.1</a:t>
                </a:r>
                <a:endParaRPr lang="en-US" sz="10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6110988" y="2425283"/>
            <a:ext cx="2502929" cy="1953042"/>
            <a:chOff x="6110988" y="2425283"/>
            <a:chExt cx="2502929" cy="1953042"/>
          </a:xfrm>
        </p:grpSpPr>
        <p:cxnSp>
          <p:nvCxnSpPr>
            <p:cNvPr id="36" name="AutoShape 20"/>
            <p:cNvCxnSpPr>
              <a:cxnSpLocks noChangeShapeType="1"/>
              <a:stCxn id="95" idx="7"/>
              <a:endCxn id="39" idx="7"/>
            </p:cNvCxnSpPr>
            <p:nvPr/>
          </p:nvCxnSpPr>
          <p:spPr bwMode="auto">
            <a:xfrm>
              <a:off x="6919212" y="2425283"/>
              <a:ext cx="1449202" cy="1187458"/>
            </a:xfrm>
            <a:prstGeom prst="straightConnector1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  <a:headEnd/>
              <a:tailEnd/>
            </a:ln>
          </p:spPr>
        </p:cxnSp>
        <p:cxnSp>
          <p:nvCxnSpPr>
            <p:cNvPr id="37" name="AutoShape 21"/>
            <p:cNvCxnSpPr>
              <a:cxnSpLocks noChangeShapeType="1"/>
              <a:stCxn id="95" idx="3"/>
              <a:endCxn id="39" idx="2"/>
            </p:cNvCxnSpPr>
            <p:nvPr/>
          </p:nvCxnSpPr>
          <p:spPr bwMode="auto">
            <a:xfrm>
              <a:off x="6110988" y="2856335"/>
              <a:ext cx="826529" cy="1073522"/>
            </a:xfrm>
            <a:prstGeom prst="straightConnector1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  <a:headEnd/>
              <a:tailEnd/>
            </a:ln>
          </p:spPr>
        </p:cxnSp>
        <p:grpSp>
          <p:nvGrpSpPr>
            <p:cNvPr id="38" name="Group 37"/>
            <p:cNvGrpSpPr/>
            <p:nvPr/>
          </p:nvGrpSpPr>
          <p:grpSpPr>
            <a:xfrm>
              <a:off x="6937517" y="3481388"/>
              <a:ext cx="1676400" cy="896937"/>
              <a:chOff x="6937517" y="3481388"/>
              <a:chExt cx="1676400" cy="896937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auto">
              <a:xfrm>
                <a:off x="6937517" y="3481388"/>
                <a:ext cx="1676400" cy="896937"/>
              </a:xfrm>
              <a:prstGeom prst="ellipse">
                <a:avLst/>
              </a:prstGeom>
              <a:solidFill>
                <a:srgbClr val="C0C0C0"/>
              </a:solidFill>
              <a:ln w="12700">
                <a:noFill/>
                <a:round/>
                <a:headEnd/>
                <a:tailEnd/>
              </a:ln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p:spPr>
            <p:txBody>
              <a:bodyPr wrap="none" tIns="0" bIns="0" anchor="ctr"/>
              <a:lstStyle/>
              <a:p>
                <a:endParaRPr lang="en-US" dirty="0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auto">
              <a:xfrm>
                <a:off x="7402332" y="3869817"/>
                <a:ext cx="720725" cy="34290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noFill/>
                <a:round/>
                <a:headEnd/>
                <a:tailEnd/>
              </a:ln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p:spPr>
            <p:txBody>
              <a:bodyPr wrap="none" tIns="0" bIns="0" anchor="ctr"/>
              <a:lstStyle/>
              <a:p>
                <a:pPr algn="ctr"/>
                <a:r>
                  <a:rPr lang="en-US" sz="800" b="1" dirty="0" smtClean="0">
                    <a:latin typeface="+mj-lt"/>
                  </a:rPr>
                  <a:t>Authoritative</a:t>
                </a:r>
              </a:p>
              <a:p>
                <a:pPr algn="ctr"/>
                <a:r>
                  <a:rPr lang="en-US" sz="800" b="1" dirty="0" smtClean="0">
                    <a:latin typeface="+mj-lt"/>
                  </a:rPr>
                  <a:t>Service </a:t>
                </a:r>
                <a:endParaRPr lang="en-US" sz="8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41" name="Text Box 46"/>
              <p:cNvSpPr txBox="1">
                <a:spLocks noChangeArrowheads="1"/>
              </p:cNvSpPr>
              <p:nvPr/>
            </p:nvSpPr>
            <p:spPr bwMode="auto">
              <a:xfrm>
                <a:off x="7239716" y="3553137"/>
                <a:ext cx="1089553" cy="30777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tIns="0" bIns="0" anchor="ctr">
                <a:spAutoFit/>
              </a:bodyPr>
              <a:lstStyle/>
              <a:p>
                <a:pPr algn="ctr"/>
                <a:r>
                  <a:rPr lang="en-US" sz="1000" b="1" dirty="0" smtClean="0">
                    <a:latin typeface="+mj-lt"/>
                  </a:rPr>
                  <a:t>Handle Service </a:t>
                </a:r>
              </a:p>
              <a:p>
                <a:pPr algn="ctr"/>
                <a:r>
                  <a:rPr lang="en-US" sz="1000" b="1" dirty="0" smtClean="0">
                    <a:solidFill>
                      <a:schemeClr val="tx1"/>
                    </a:solidFill>
                    <a:latin typeface="+mj-lt"/>
                  </a:rPr>
                  <a:t>0.NA/86.1</a:t>
                </a:r>
                <a:endParaRPr lang="en-US" sz="10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1149956" y="880230"/>
            <a:ext cx="4150177" cy="1390517"/>
            <a:chOff x="1149956" y="880230"/>
            <a:chExt cx="4150177" cy="1390517"/>
          </a:xfrm>
        </p:grpSpPr>
        <p:grpSp>
          <p:nvGrpSpPr>
            <p:cNvPr id="43" name="Group 42"/>
            <p:cNvGrpSpPr/>
            <p:nvPr/>
          </p:nvGrpSpPr>
          <p:grpSpPr>
            <a:xfrm>
              <a:off x="2312036" y="902040"/>
              <a:ext cx="2988097" cy="757427"/>
              <a:chOff x="2312036" y="902040"/>
              <a:chExt cx="2988097" cy="757427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2312036" y="902040"/>
                <a:ext cx="1277275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000" dirty="0" smtClean="0"/>
                  <a:t>Resolve 0.NA/10.152</a:t>
                </a:r>
                <a:endParaRPr lang="en-US" sz="1000" dirty="0"/>
              </a:p>
            </p:txBody>
          </p:sp>
          <p:sp>
            <p:nvSpPr>
              <p:cNvPr id="47" name="Freeform 46"/>
              <p:cNvSpPr/>
              <p:nvPr/>
            </p:nvSpPr>
            <p:spPr>
              <a:xfrm>
                <a:off x="2336800" y="1151467"/>
                <a:ext cx="2963333" cy="508000"/>
              </a:xfrm>
              <a:custGeom>
                <a:avLst/>
                <a:gdLst>
                  <a:gd name="connsiteX0" fmla="*/ 0 w 2963333"/>
                  <a:gd name="connsiteY0" fmla="*/ 8466 h 508000"/>
                  <a:gd name="connsiteX1" fmla="*/ 2277533 w 2963333"/>
                  <a:gd name="connsiteY1" fmla="*/ 0 h 508000"/>
                  <a:gd name="connsiteX2" fmla="*/ 2963333 w 2963333"/>
                  <a:gd name="connsiteY2" fmla="*/ 508000 h 50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63333" h="508000">
                    <a:moveTo>
                      <a:pt x="0" y="8466"/>
                    </a:moveTo>
                    <a:lnTo>
                      <a:pt x="2277533" y="0"/>
                    </a:lnTo>
                    <a:lnTo>
                      <a:pt x="2963333" y="508000"/>
                    </a:lnTo>
                  </a:path>
                </a:pathLst>
              </a:cu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44" name="Picture 43"/>
            <p:cNvPicPr/>
            <p:nvPr/>
          </p:nvPicPr>
          <p:blipFill>
            <a:blip r:embed="rId2">
              <a:lum/>
              <a:alphaModFix/>
            </a:blip>
            <a:srcRect/>
            <a:stretch>
              <a:fillRect/>
            </a:stretch>
          </p:blipFill>
          <p:spPr>
            <a:xfrm>
              <a:off x="1751304" y="880230"/>
              <a:ext cx="508193" cy="5326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Picture 67" descr="C:\Users\crey\AppData\Local\Microsoft\Windows\Temporary Internet Files\Content.IE5\I6R24KBH\MCj0441533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1149956" y="1203937"/>
              <a:ext cx="1081552" cy="1066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2904597" y="3745974"/>
            <a:ext cx="804333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wrap="none" tIns="0" bIns="0" anchor="ctr"/>
          <a:lstStyle/>
          <a:p>
            <a:pPr algn="ctr"/>
            <a:endParaRPr lang="en-US" sz="1000" b="1" dirty="0" smtClean="0">
              <a:latin typeface="+mj-lt"/>
            </a:endParaRPr>
          </a:p>
        </p:txBody>
      </p:sp>
      <p:sp>
        <p:nvSpPr>
          <p:cNvPr id="49" name="Oval 25"/>
          <p:cNvSpPr>
            <a:spLocks noChangeArrowheads="1"/>
          </p:cNvSpPr>
          <p:nvPr/>
        </p:nvSpPr>
        <p:spPr bwMode="auto">
          <a:xfrm>
            <a:off x="7560229" y="1203937"/>
            <a:ext cx="399085" cy="20623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wrap="none" tIns="0" bIns="0" anchor="ctr"/>
          <a:lstStyle/>
          <a:p>
            <a:pPr algn="ctr"/>
            <a:endParaRPr lang="en-US" sz="1000" b="1" dirty="0" smtClean="0">
              <a:latin typeface="+mj-lt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3200837" y="1044784"/>
            <a:ext cx="5105400" cy="2057957"/>
            <a:chOff x="3200837" y="1044784"/>
            <a:chExt cx="5105400" cy="2057957"/>
          </a:xfrm>
        </p:grpSpPr>
        <p:sp>
          <p:nvSpPr>
            <p:cNvPr id="51" name="Oval 42"/>
            <p:cNvSpPr>
              <a:spLocks noChangeArrowheads="1"/>
            </p:cNvSpPr>
            <p:nvPr/>
          </p:nvSpPr>
          <p:spPr bwMode="auto">
            <a:xfrm>
              <a:off x="3200837" y="1273940"/>
              <a:ext cx="5105400" cy="1828801"/>
            </a:xfrm>
            <a:prstGeom prst="ellipse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tIns="0" bIns="0" anchor="ctr"/>
            <a:lstStyle/>
            <a:p>
              <a:endParaRPr lang="en-US" dirty="0"/>
            </a:p>
          </p:txBody>
        </p:sp>
        <p:sp>
          <p:nvSpPr>
            <p:cNvPr id="52" name="Text Box 46"/>
            <p:cNvSpPr txBox="1">
              <a:spLocks noChangeArrowheads="1"/>
            </p:cNvSpPr>
            <p:nvPr/>
          </p:nvSpPr>
          <p:spPr bwMode="auto">
            <a:xfrm>
              <a:off x="5005681" y="1044784"/>
              <a:ext cx="1384768" cy="1692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tIns="0" bIns="0" anchor="ctr">
              <a:spAutoFit/>
            </a:bodyPr>
            <a:lstStyle/>
            <a:p>
              <a:pPr algn="ctr"/>
              <a:r>
                <a:rPr lang="en-US" sz="1100" b="1" dirty="0" smtClean="0">
                  <a:latin typeface="+mj-lt"/>
                </a:rPr>
                <a:t>Handle System</a:t>
              </a:r>
              <a:endParaRPr lang="en-US" sz="1100" b="1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308629" y="3974574"/>
            <a:ext cx="2590800" cy="2072096"/>
            <a:chOff x="1515542" y="3995191"/>
            <a:chExt cx="2590800" cy="2072096"/>
          </a:xfrm>
        </p:grpSpPr>
        <p:grpSp>
          <p:nvGrpSpPr>
            <p:cNvPr id="54" name="Group 53"/>
            <p:cNvGrpSpPr/>
            <p:nvPr/>
          </p:nvGrpSpPr>
          <p:grpSpPr>
            <a:xfrm>
              <a:off x="1515542" y="4954871"/>
              <a:ext cx="2590800" cy="1112416"/>
              <a:chOff x="1515542" y="4954871"/>
              <a:chExt cx="2590800" cy="1112416"/>
            </a:xfrm>
          </p:grpSpPr>
          <p:sp>
            <p:nvSpPr>
              <p:cNvPr id="57" name="Oval 70"/>
              <p:cNvSpPr>
                <a:spLocks noChangeArrowheads="1"/>
              </p:cNvSpPr>
              <p:nvPr/>
            </p:nvSpPr>
            <p:spPr bwMode="auto">
              <a:xfrm>
                <a:off x="1515542" y="4954871"/>
                <a:ext cx="2590800" cy="1112416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noFill/>
                <a:round/>
                <a:headEnd/>
                <a:tailEnd/>
              </a:ln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p:spPr>
            <p:txBody>
              <a:bodyPr wrap="none" tIns="0" bIns="0" anchor="ctr"/>
              <a:lstStyle/>
              <a:p>
                <a:r>
                  <a:rPr lang="en-US" dirty="0" smtClean="0"/>
                  <a:t>`</a:t>
                </a:r>
                <a:endParaRPr lang="en-US" dirty="0"/>
              </a:p>
            </p:txBody>
          </p:sp>
          <p:sp>
            <p:nvSpPr>
              <p:cNvPr id="58" name="Oval 72"/>
              <p:cNvSpPr>
                <a:spLocks noChangeArrowheads="1"/>
              </p:cNvSpPr>
              <p:nvPr/>
            </p:nvSpPr>
            <p:spPr bwMode="auto">
              <a:xfrm>
                <a:off x="1727208" y="5342730"/>
                <a:ext cx="381000" cy="5334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noFill/>
                <a:round/>
                <a:headEnd/>
                <a:tailEnd/>
              </a:ln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p:spPr>
            <p:txBody>
              <a:bodyPr wrap="none" tIns="0" bIns="0" anchor="ctr"/>
              <a:lstStyle/>
              <a:p>
                <a:pPr algn="ctr"/>
                <a:r>
                  <a:rPr lang="en-US" sz="1200" b="1" dirty="0" smtClean="0"/>
                  <a:t>SVR</a:t>
                </a:r>
              </a:p>
              <a:p>
                <a:pPr algn="ctr"/>
                <a:r>
                  <a:rPr lang="en-US" sz="1200" b="1" dirty="0" smtClean="0"/>
                  <a:t>#1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Oval 73"/>
              <p:cNvSpPr>
                <a:spLocks noChangeArrowheads="1"/>
              </p:cNvSpPr>
              <p:nvPr/>
            </p:nvSpPr>
            <p:spPr bwMode="auto">
              <a:xfrm>
                <a:off x="2136783" y="5342730"/>
                <a:ext cx="381000" cy="5334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noFill/>
                <a:round/>
                <a:headEnd/>
                <a:tailEnd/>
              </a:ln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p:spPr>
            <p:txBody>
              <a:bodyPr wrap="none" tIns="0" bIns="0" anchor="ctr"/>
              <a:lstStyle/>
              <a:p>
                <a:pPr algn="ctr">
                  <a:defRPr/>
                </a:pPr>
                <a:r>
                  <a:rPr lang="en-US" sz="1000" b="1" dirty="0" smtClean="0">
                    <a:latin typeface="Arial" pitchFamily="-106" charset="0"/>
                  </a:rPr>
                  <a:t>SVR</a:t>
                </a:r>
              </a:p>
              <a:p>
                <a:pPr algn="ctr">
                  <a:defRPr/>
                </a:pPr>
                <a:r>
                  <a:rPr lang="en-US" sz="1000" b="1" dirty="0" smtClean="0">
                    <a:latin typeface="Arial" pitchFamily="-106" charset="0"/>
                  </a:rPr>
                  <a:t>#2</a:t>
                </a:r>
                <a:endParaRPr lang="en-US" sz="1000" b="1" dirty="0">
                  <a:latin typeface="Arial" pitchFamily="-106" charset="0"/>
                </a:endParaRPr>
              </a:p>
            </p:txBody>
          </p:sp>
          <p:sp>
            <p:nvSpPr>
              <p:cNvPr id="60" name="Oval 74"/>
              <p:cNvSpPr>
                <a:spLocks noChangeArrowheads="1"/>
              </p:cNvSpPr>
              <p:nvPr/>
            </p:nvSpPr>
            <p:spPr bwMode="auto">
              <a:xfrm>
                <a:off x="3479808" y="5342730"/>
                <a:ext cx="381000" cy="5334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noFill/>
                <a:round/>
                <a:headEnd/>
                <a:tailEnd/>
              </a:ln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p:spPr>
            <p:txBody>
              <a:bodyPr wrap="none" tIns="0" bIns="0" anchor="ctr"/>
              <a:lstStyle/>
              <a:p>
                <a:pPr algn="ctr"/>
                <a:r>
                  <a:rPr lang="en-US" sz="1000" b="1" dirty="0" smtClean="0"/>
                  <a:t>SVR</a:t>
                </a:r>
              </a:p>
              <a:p>
                <a:pPr algn="ctr"/>
                <a:r>
                  <a:rPr lang="en-US" sz="1000" b="1" dirty="0" smtClean="0"/>
                  <a:t>#</a:t>
                </a:r>
                <a:r>
                  <a:rPr lang="en-US" sz="1000" b="1" dirty="0"/>
                  <a:t>n</a:t>
                </a:r>
                <a:endParaRPr lang="en-US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Oval 75"/>
              <p:cNvSpPr>
                <a:spLocks noChangeArrowheads="1"/>
              </p:cNvSpPr>
              <p:nvPr/>
            </p:nvSpPr>
            <p:spPr bwMode="auto">
              <a:xfrm>
                <a:off x="2984508" y="5342730"/>
                <a:ext cx="381000" cy="5334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noFill/>
                <a:round/>
                <a:headEnd/>
                <a:tailEnd/>
              </a:ln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p:spPr>
            <p:txBody>
              <a:bodyPr wrap="none" tIns="0" bIns="0" anchor="ctr"/>
              <a:lstStyle/>
              <a:p>
                <a:pPr algn="ctr">
                  <a:defRPr/>
                </a:pPr>
                <a:r>
                  <a:rPr lang="en-US" sz="1000" b="1" dirty="0" smtClean="0">
                    <a:latin typeface="+mj-lt"/>
                    <a:ea typeface="+mn-ea"/>
                  </a:rPr>
                  <a:t>SVR</a:t>
                </a:r>
              </a:p>
              <a:p>
                <a:pPr algn="ctr">
                  <a:defRPr/>
                </a:pPr>
                <a:r>
                  <a:rPr lang="en-US" sz="1000" b="1" dirty="0" smtClean="0">
                    <a:latin typeface="+mj-lt"/>
                    <a:ea typeface="+mn-ea"/>
                  </a:rPr>
                  <a:t>#</a:t>
                </a:r>
                <a:r>
                  <a:rPr lang="en-US" sz="1000" b="1" dirty="0">
                    <a:latin typeface="+mj-lt"/>
                    <a:ea typeface="+mn-ea"/>
                  </a:rPr>
                  <a:t>4</a:t>
                </a:r>
              </a:p>
            </p:txBody>
          </p:sp>
          <p:sp>
            <p:nvSpPr>
              <p:cNvPr id="62" name="Oval 76"/>
              <p:cNvSpPr>
                <a:spLocks noChangeArrowheads="1"/>
              </p:cNvSpPr>
              <p:nvPr/>
            </p:nvSpPr>
            <p:spPr bwMode="auto">
              <a:xfrm>
                <a:off x="2565408" y="5342730"/>
                <a:ext cx="381000" cy="5334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noFill/>
                <a:round/>
                <a:headEnd/>
                <a:tailEnd/>
              </a:ln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p:spPr>
            <p:txBody>
              <a:bodyPr wrap="none" tIns="0" bIns="0" anchor="ctr"/>
              <a:lstStyle/>
              <a:p>
                <a:pPr algn="ctr"/>
                <a:r>
                  <a:rPr lang="en-US" sz="1000" b="1" dirty="0" smtClean="0"/>
                  <a:t>SVR</a:t>
                </a:r>
              </a:p>
              <a:p>
                <a:pPr algn="ctr"/>
                <a:r>
                  <a:rPr lang="en-US" sz="1000" b="1" dirty="0" smtClean="0"/>
                  <a:t>#</a:t>
                </a:r>
                <a:r>
                  <a:rPr lang="en-US" sz="1000" b="1" dirty="0"/>
                  <a:t>3</a:t>
                </a:r>
                <a:endParaRPr lang="en-US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Text Box 46"/>
              <p:cNvSpPr txBox="1">
                <a:spLocks noChangeArrowheads="1"/>
              </p:cNvSpPr>
              <p:nvPr/>
            </p:nvSpPr>
            <p:spPr bwMode="auto">
              <a:xfrm>
                <a:off x="2067390" y="5003054"/>
                <a:ext cx="1384768" cy="30777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tIns="0" bIns="0" anchor="ctr">
                <a:spAutoFit/>
              </a:bodyPr>
              <a:lstStyle/>
              <a:p>
                <a:pPr algn="ctr"/>
                <a:r>
                  <a:rPr lang="en-US" sz="1000" b="1" dirty="0" smtClean="0">
                    <a:latin typeface="+mj-lt"/>
                  </a:rPr>
                  <a:t>Authoritative Service for 0.NA/10.152</a:t>
                </a:r>
                <a:endParaRPr lang="en-US" sz="10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64" name="Text Box 88"/>
              <p:cNvSpPr txBox="1">
                <a:spLocks noChangeArrowheads="1"/>
              </p:cNvSpPr>
              <p:nvPr/>
            </p:nvSpPr>
            <p:spPr bwMode="auto">
              <a:xfrm>
                <a:off x="3260733" y="5495129"/>
                <a:ext cx="331788" cy="2127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tIns="0" bIns="0" anchor="ctr">
                <a:spAutoFit/>
              </a:bodyPr>
              <a:lstStyle/>
              <a:p>
                <a:r>
                  <a:rPr lang="en-US" sz="1400" dirty="0"/>
                  <a:t>...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55" name="AutoShape 78"/>
            <p:cNvCxnSpPr>
              <a:cxnSpLocks noChangeShapeType="1"/>
              <a:stCxn id="48" idx="2"/>
              <a:endCxn id="57" idx="1"/>
            </p:cNvCxnSpPr>
            <p:nvPr/>
          </p:nvCxnSpPr>
          <p:spPr bwMode="auto">
            <a:xfrm flipH="1">
              <a:off x="1894956" y="3995191"/>
              <a:ext cx="1216554" cy="1122590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round/>
              <a:headEnd/>
              <a:tailEnd/>
            </a:ln>
          </p:spPr>
        </p:cxnSp>
        <p:cxnSp>
          <p:nvCxnSpPr>
            <p:cNvPr id="56" name="AutoShape 77"/>
            <p:cNvCxnSpPr>
              <a:cxnSpLocks noChangeShapeType="1"/>
              <a:stCxn id="48" idx="6"/>
              <a:endCxn id="57" idx="6"/>
            </p:cNvCxnSpPr>
            <p:nvPr/>
          </p:nvCxnSpPr>
          <p:spPr bwMode="auto">
            <a:xfrm>
              <a:off x="3915843" y="3995191"/>
              <a:ext cx="190499" cy="1515888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round/>
              <a:headEnd/>
              <a:tailEnd/>
            </a:ln>
          </p:spPr>
        </p:cxnSp>
      </p:grpSp>
      <p:grpSp>
        <p:nvGrpSpPr>
          <p:cNvPr id="65" name="Group 64"/>
          <p:cNvGrpSpPr/>
          <p:nvPr/>
        </p:nvGrpSpPr>
        <p:grpSpPr>
          <a:xfrm>
            <a:off x="5047658" y="3984099"/>
            <a:ext cx="2298336" cy="1205440"/>
            <a:chOff x="5047658" y="3984099"/>
            <a:chExt cx="2298336" cy="1205440"/>
          </a:xfrm>
        </p:grpSpPr>
        <p:grpSp>
          <p:nvGrpSpPr>
            <p:cNvPr id="66" name="Group 65"/>
            <p:cNvGrpSpPr/>
            <p:nvPr/>
          </p:nvGrpSpPr>
          <p:grpSpPr>
            <a:xfrm>
              <a:off x="5974394" y="4402138"/>
              <a:ext cx="1371600" cy="787401"/>
              <a:chOff x="5974394" y="4402138"/>
              <a:chExt cx="1371600" cy="787401"/>
            </a:xfrm>
          </p:grpSpPr>
          <p:sp>
            <p:nvSpPr>
              <p:cNvPr id="69" name="Oval 81"/>
              <p:cNvSpPr>
                <a:spLocks noChangeArrowheads="1"/>
              </p:cNvSpPr>
              <p:nvPr/>
            </p:nvSpPr>
            <p:spPr bwMode="auto">
              <a:xfrm>
                <a:off x="5974394" y="4402138"/>
                <a:ext cx="1371600" cy="787401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noFill/>
                <a:round/>
                <a:headEnd/>
                <a:tailEnd/>
              </a:ln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p:spPr>
            <p:txBody>
              <a:bodyPr wrap="none" tIns="0" bIns="0" anchor="ctr"/>
              <a:lstStyle/>
              <a:p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Oval 72"/>
              <p:cNvSpPr>
                <a:spLocks noChangeArrowheads="1"/>
              </p:cNvSpPr>
              <p:nvPr/>
            </p:nvSpPr>
            <p:spPr bwMode="auto">
              <a:xfrm>
                <a:off x="6249798" y="4529139"/>
                <a:ext cx="381000" cy="5334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noFill/>
                <a:round/>
                <a:headEnd/>
                <a:tailEnd/>
              </a:ln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p:spPr>
            <p:txBody>
              <a:bodyPr wrap="none" tIns="0" bIns="0" anchor="ctr"/>
              <a:lstStyle/>
              <a:p>
                <a:pPr algn="ctr"/>
                <a:r>
                  <a:rPr lang="en-US" sz="1000" b="1" dirty="0" smtClean="0"/>
                  <a:t>SVR</a:t>
                </a:r>
              </a:p>
              <a:p>
                <a:pPr algn="ctr"/>
                <a:r>
                  <a:rPr lang="en-US" sz="1000" b="1" dirty="0" smtClean="0"/>
                  <a:t>#1</a:t>
                </a:r>
                <a:endParaRPr lang="en-US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Oval 73"/>
              <p:cNvSpPr>
                <a:spLocks noChangeArrowheads="1"/>
              </p:cNvSpPr>
              <p:nvPr/>
            </p:nvSpPr>
            <p:spPr bwMode="auto">
              <a:xfrm>
                <a:off x="6659373" y="4529139"/>
                <a:ext cx="381000" cy="5334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noFill/>
                <a:round/>
                <a:headEnd/>
                <a:tailEnd/>
              </a:ln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p:spPr>
            <p:txBody>
              <a:bodyPr wrap="none" tIns="0" bIns="0" anchor="ctr"/>
              <a:lstStyle/>
              <a:p>
                <a:pPr algn="ctr">
                  <a:defRPr/>
                </a:pPr>
                <a:r>
                  <a:rPr lang="en-US" sz="1000" b="1" dirty="0" smtClean="0">
                    <a:latin typeface="+mj-lt"/>
                  </a:rPr>
                  <a:t>SVR</a:t>
                </a:r>
              </a:p>
              <a:p>
                <a:pPr algn="ctr">
                  <a:defRPr/>
                </a:pPr>
                <a:r>
                  <a:rPr lang="en-US" sz="1000" b="1" dirty="0" smtClean="0">
                    <a:latin typeface="+mj-lt"/>
                  </a:rPr>
                  <a:t>#2</a:t>
                </a:r>
                <a:endParaRPr lang="en-US" sz="1000" b="1" dirty="0">
                  <a:latin typeface="+mj-lt"/>
                </a:endParaRPr>
              </a:p>
            </p:txBody>
          </p:sp>
        </p:grpSp>
        <p:cxnSp>
          <p:nvCxnSpPr>
            <p:cNvPr id="67" name="AutoShape 85"/>
            <p:cNvCxnSpPr>
              <a:cxnSpLocks noChangeShapeType="1"/>
              <a:stCxn id="23" idx="3"/>
            </p:cNvCxnSpPr>
            <p:nvPr/>
          </p:nvCxnSpPr>
          <p:spPr bwMode="auto">
            <a:xfrm>
              <a:off x="5047658" y="4145744"/>
              <a:ext cx="895942" cy="650095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round/>
              <a:headEnd/>
              <a:tailEnd/>
            </a:ln>
          </p:spPr>
        </p:cxnSp>
        <p:cxnSp>
          <p:nvCxnSpPr>
            <p:cNvPr id="68" name="AutoShape 86"/>
            <p:cNvCxnSpPr>
              <a:cxnSpLocks noChangeShapeType="1"/>
              <a:stCxn id="23" idx="6"/>
              <a:endCxn id="69" idx="7"/>
            </p:cNvCxnSpPr>
            <p:nvPr/>
          </p:nvCxnSpPr>
          <p:spPr bwMode="auto">
            <a:xfrm>
              <a:off x="5698066" y="3984099"/>
              <a:ext cx="1447062" cy="533351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round/>
              <a:headEnd/>
              <a:tailEnd/>
            </a:ln>
          </p:spPr>
        </p:cxnSp>
      </p:grpSp>
      <p:sp>
        <p:nvSpPr>
          <p:cNvPr id="72" name="Oval 7"/>
          <p:cNvSpPr>
            <a:spLocks noChangeArrowheads="1"/>
          </p:cNvSpPr>
          <p:nvPr/>
        </p:nvSpPr>
        <p:spPr bwMode="auto">
          <a:xfrm>
            <a:off x="5255748" y="1538006"/>
            <a:ext cx="1143000" cy="609600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737373">
                <a:alpha val="74997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  <a:latin typeface="+mj-lt"/>
              </a:rPr>
              <a:t>Global</a:t>
            </a:r>
          </a:p>
          <a:p>
            <a:pPr algn="ctr"/>
            <a:r>
              <a:rPr lang="en-US" sz="1100" b="1" dirty="0" smtClean="0">
                <a:latin typeface="+mj-lt"/>
              </a:rPr>
              <a:t>Handle</a:t>
            </a:r>
          </a:p>
          <a:p>
            <a:pPr algn="ctr"/>
            <a:r>
              <a:rPr lang="en-US" sz="1100" b="1" dirty="0" smtClean="0">
                <a:solidFill>
                  <a:schemeClr val="tx1"/>
                </a:solidFill>
                <a:latin typeface="+mj-lt"/>
              </a:rPr>
              <a:t>Registry</a:t>
            </a:r>
            <a:endParaRPr lang="en-US" sz="11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3" name="Oval 25"/>
          <p:cNvSpPr>
            <a:spLocks noChangeArrowheads="1"/>
          </p:cNvSpPr>
          <p:nvPr/>
        </p:nvSpPr>
        <p:spPr bwMode="auto">
          <a:xfrm>
            <a:off x="5257800" y="1534339"/>
            <a:ext cx="1151466" cy="618066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wrap="none" tIns="0" bIns="0" anchor="ctr"/>
          <a:lstStyle/>
          <a:p>
            <a:pPr algn="ctr"/>
            <a:endParaRPr lang="en-US" sz="1000" b="1" dirty="0" smtClean="0">
              <a:latin typeface="+mj-lt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3884147" y="3974574"/>
            <a:ext cx="1684973" cy="1455737"/>
            <a:chOff x="3884147" y="3974574"/>
            <a:chExt cx="1684973" cy="1455737"/>
          </a:xfrm>
        </p:grpSpPr>
        <p:grpSp>
          <p:nvGrpSpPr>
            <p:cNvPr id="75" name="Group 74"/>
            <p:cNvGrpSpPr/>
            <p:nvPr/>
          </p:nvGrpSpPr>
          <p:grpSpPr>
            <a:xfrm>
              <a:off x="4197520" y="4642910"/>
              <a:ext cx="1371600" cy="787401"/>
              <a:chOff x="5974394" y="4402138"/>
              <a:chExt cx="1371600" cy="787401"/>
            </a:xfrm>
          </p:grpSpPr>
          <p:sp>
            <p:nvSpPr>
              <p:cNvPr id="78" name="Oval 81"/>
              <p:cNvSpPr>
                <a:spLocks noChangeArrowheads="1"/>
              </p:cNvSpPr>
              <p:nvPr/>
            </p:nvSpPr>
            <p:spPr bwMode="auto">
              <a:xfrm>
                <a:off x="5974394" y="4402138"/>
                <a:ext cx="1371600" cy="787401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noFill/>
                <a:round/>
                <a:headEnd/>
                <a:tailEnd/>
              </a:ln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p:spPr>
            <p:txBody>
              <a:bodyPr wrap="none" tIns="0" bIns="0" anchor="ctr"/>
              <a:lstStyle/>
              <a:p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Oval 72"/>
              <p:cNvSpPr>
                <a:spLocks noChangeArrowheads="1"/>
              </p:cNvSpPr>
              <p:nvPr/>
            </p:nvSpPr>
            <p:spPr bwMode="auto">
              <a:xfrm>
                <a:off x="6505848" y="4594267"/>
                <a:ext cx="381000" cy="5334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noFill/>
                <a:round/>
                <a:headEnd/>
                <a:tailEnd/>
              </a:ln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p:spPr>
            <p:txBody>
              <a:bodyPr wrap="none" tIns="0" bIns="0" anchor="ctr"/>
              <a:lstStyle/>
              <a:p>
                <a:pPr algn="ctr"/>
                <a:r>
                  <a:rPr lang="en-US" sz="1000" b="1" dirty="0" smtClean="0"/>
                  <a:t>SVR</a:t>
                </a:r>
              </a:p>
              <a:p>
                <a:pPr algn="ctr"/>
                <a:r>
                  <a:rPr lang="en-US" sz="1000" b="1" dirty="0" smtClean="0"/>
                  <a:t>#1</a:t>
                </a:r>
                <a:endParaRPr lang="en-US" sz="1000" b="1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76" name="AutoShape 85"/>
            <p:cNvCxnSpPr>
              <a:cxnSpLocks noChangeShapeType="1"/>
              <a:stCxn id="21" idx="6"/>
              <a:endCxn id="78" idx="7"/>
            </p:cNvCxnSpPr>
            <p:nvPr/>
          </p:nvCxnSpPr>
          <p:spPr bwMode="auto">
            <a:xfrm>
              <a:off x="4631266" y="3974574"/>
              <a:ext cx="736988" cy="783648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round/>
              <a:headEnd/>
              <a:tailEnd/>
            </a:ln>
          </p:spPr>
        </p:cxnSp>
        <p:cxnSp>
          <p:nvCxnSpPr>
            <p:cNvPr id="77" name="AutoShape 85"/>
            <p:cNvCxnSpPr>
              <a:cxnSpLocks noChangeShapeType="1"/>
              <a:endCxn id="78" idx="2"/>
            </p:cNvCxnSpPr>
            <p:nvPr/>
          </p:nvCxnSpPr>
          <p:spPr bwMode="auto">
            <a:xfrm>
              <a:off x="3884147" y="3995742"/>
              <a:ext cx="313373" cy="1040869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round/>
              <a:headEnd/>
              <a:tailEnd/>
            </a:ln>
          </p:spPr>
        </p:cxnSp>
      </p:grpSp>
      <p:grpSp>
        <p:nvGrpSpPr>
          <p:cNvPr id="80" name="Group 79"/>
          <p:cNvGrpSpPr/>
          <p:nvPr/>
        </p:nvGrpSpPr>
        <p:grpSpPr>
          <a:xfrm>
            <a:off x="2963333" y="5595902"/>
            <a:ext cx="6059023" cy="677898"/>
            <a:chOff x="2963333" y="5595902"/>
            <a:chExt cx="6059023" cy="677898"/>
          </a:xfrm>
        </p:grpSpPr>
        <p:grpSp>
          <p:nvGrpSpPr>
            <p:cNvPr id="81" name="Group 80"/>
            <p:cNvGrpSpPr/>
            <p:nvPr/>
          </p:nvGrpSpPr>
          <p:grpSpPr>
            <a:xfrm>
              <a:off x="5425188" y="5595902"/>
              <a:ext cx="3597168" cy="471950"/>
              <a:chOff x="774711" y="1760297"/>
              <a:chExt cx="3597168" cy="471950"/>
            </a:xfrm>
          </p:grpSpPr>
          <p:sp>
            <p:nvSpPr>
              <p:cNvPr id="83" name="Rounded Rectangle 82"/>
              <p:cNvSpPr/>
              <p:nvPr/>
            </p:nvSpPr>
            <p:spPr>
              <a:xfrm>
                <a:off x="2639209" y="1760297"/>
                <a:ext cx="1732670" cy="240915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1"/>
                    </a:solidFill>
                  </a:rPr>
                  <a:t>http:/</a:t>
                </a:r>
                <a:r>
                  <a:rPr lang="en-US" sz="1000" dirty="0" smtClean="0">
                    <a:solidFill>
                      <a:schemeClr val="tx1"/>
                    </a:solidFill>
                  </a:rPr>
                  <a:t>/</a:t>
                </a:r>
                <a:r>
                  <a:rPr lang="en-US" sz="1000" dirty="0" err="1" smtClean="0">
                    <a:solidFill>
                      <a:schemeClr val="tx1"/>
                    </a:solidFill>
                  </a:rPr>
                  <a:t>www.acme.com</a:t>
                </a:r>
                <a:r>
                  <a:rPr lang="en-US" sz="1000" dirty="0" smtClean="0">
                    <a:solidFill>
                      <a:schemeClr val="tx1"/>
                    </a:solidFill>
                  </a:rPr>
                  <a:t>/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Rounded Rectangle 83"/>
              <p:cNvSpPr/>
              <p:nvPr/>
            </p:nvSpPr>
            <p:spPr>
              <a:xfrm>
                <a:off x="1801091" y="1760297"/>
                <a:ext cx="476360" cy="240915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rgbClr val="000000"/>
                    </a:solidFill>
                  </a:rPr>
                  <a:t>URL</a:t>
                </a:r>
                <a:endParaRPr lang="en-U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5" name="Rounded Rectangle 84"/>
              <p:cNvSpPr/>
              <p:nvPr/>
            </p:nvSpPr>
            <p:spPr>
              <a:xfrm>
                <a:off x="774711" y="1760297"/>
                <a:ext cx="1026380" cy="240915"/>
              </a:xfrm>
              <a:prstGeom prst="roundRect">
                <a:avLst/>
              </a:prstGeom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1"/>
                    </a:solidFill>
                  </a:rPr>
                  <a:t>10.1525</a:t>
                </a:r>
                <a:r>
                  <a:rPr lang="en-US" sz="1000" dirty="0" smtClean="0">
                    <a:solidFill>
                      <a:schemeClr val="tx1"/>
                    </a:solidFill>
                  </a:rPr>
                  <a:t>/59.5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Rounded Rectangle 85"/>
              <p:cNvSpPr/>
              <p:nvPr/>
            </p:nvSpPr>
            <p:spPr>
              <a:xfrm>
                <a:off x="2277451" y="1760297"/>
                <a:ext cx="361758" cy="24091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rgbClr val="000000"/>
                    </a:solidFill>
                  </a:rPr>
                  <a:t>4</a:t>
                </a:r>
              </a:p>
            </p:txBody>
          </p:sp>
          <p:sp>
            <p:nvSpPr>
              <p:cNvPr id="87" name="Rounded Rectangle 86"/>
              <p:cNvSpPr/>
              <p:nvPr/>
            </p:nvSpPr>
            <p:spPr>
              <a:xfrm>
                <a:off x="2639209" y="2001212"/>
                <a:ext cx="1732670" cy="231035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chemeClr val="tx1"/>
                    </a:solidFill>
                  </a:rPr>
                  <a:t>eyJhbGciOiJSUzI1NiJ9…..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Rounded Rectangle 87"/>
              <p:cNvSpPr/>
              <p:nvPr/>
            </p:nvSpPr>
            <p:spPr>
              <a:xfrm>
                <a:off x="1801091" y="2001212"/>
                <a:ext cx="476360" cy="231035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000" dirty="0" smtClean="0">
                    <a:solidFill>
                      <a:srgbClr val="000000"/>
                    </a:solidFill>
                  </a:rPr>
                  <a:t>HS_SIG</a:t>
                </a:r>
                <a:endParaRPr lang="en-U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9" name="Rounded Rectangle 88"/>
              <p:cNvSpPr/>
              <p:nvPr/>
            </p:nvSpPr>
            <p:spPr>
              <a:xfrm>
                <a:off x="2277451" y="2001212"/>
                <a:ext cx="361758" cy="23103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45720" rIns="0" rtlCol="0" anchor="ctr"/>
              <a:lstStyle/>
              <a:p>
                <a:pPr algn="ctr"/>
                <a:r>
                  <a:rPr lang="en-US" sz="1000" dirty="0" smtClean="0">
                    <a:solidFill>
                      <a:srgbClr val="000000"/>
                    </a:solidFill>
                  </a:rPr>
                  <a:t>20</a:t>
                </a:r>
                <a:endParaRPr lang="en-US" sz="10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2" name="Freeform 81"/>
            <p:cNvSpPr/>
            <p:nvPr/>
          </p:nvSpPr>
          <p:spPr>
            <a:xfrm>
              <a:off x="2963333" y="5715000"/>
              <a:ext cx="2446867" cy="558800"/>
            </a:xfrm>
            <a:custGeom>
              <a:avLst/>
              <a:gdLst>
                <a:gd name="connsiteX0" fmla="*/ 0 w 2446867"/>
                <a:gd name="connsiteY0" fmla="*/ 169333 h 558800"/>
                <a:gd name="connsiteX1" fmla="*/ 0 w 2446867"/>
                <a:gd name="connsiteY1" fmla="*/ 558800 h 558800"/>
                <a:gd name="connsiteX2" fmla="*/ 1761067 w 2446867"/>
                <a:gd name="connsiteY2" fmla="*/ 541867 h 558800"/>
                <a:gd name="connsiteX3" fmla="*/ 1752600 w 2446867"/>
                <a:gd name="connsiteY3" fmla="*/ 8467 h 558800"/>
                <a:gd name="connsiteX4" fmla="*/ 2446867 w 2446867"/>
                <a:gd name="connsiteY4" fmla="*/ 0 h 55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6867" h="558800">
                  <a:moveTo>
                    <a:pt x="0" y="169333"/>
                  </a:moveTo>
                  <a:lnTo>
                    <a:pt x="0" y="558800"/>
                  </a:lnTo>
                  <a:lnTo>
                    <a:pt x="1761067" y="541867"/>
                  </a:lnTo>
                  <a:lnTo>
                    <a:pt x="1752600" y="8467"/>
                  </a:lnTo>
                  <a:lnTo>
                    <a:pt x="2446867" y="0"/>
                  </a:lnTo>
                </a:path>
              </a:pathLst>
            </a:custGeom>
            <a:ln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Oval 89"/>
          <p:cNvSpPr/>
          <p:nvPr/>
        </p:nvSpPr>
        <p:spPr>
          <a:xfrm>
            <a:off x="3979333" y="1404480"/>
            <a:ext cx="3580895" cy="133872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8"/>
          <p:cNvSpPr>
            <a:spLocks noChangeArrowheads="1"/>
          </p:cNvSpPr>
          <p:nvPr/>
        </p:nvSpPr>
        <p:spPr bwMode="auto">
          <a:xfrm>
            <a:off x="6927928" y="1788149"/>
            <a:ext cx="1143000" cy="609600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737373">
                <a:alpha val="74997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sz="1000" b="1" dirty="0" smtClean="0"/>
              <a:t>Handle Service</a:t>
            </a:r>
          </a:p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0.NA/20.123.1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92" name="Oval 10"/>
          <p:cNvSpPr>
            <a:spLocks noChangeArrowheads="1"/>
          </p:cNvSpPr>
          <p:nvPr/>
        </p:nvSpPr>
        <p:spPr bwMode="auto">
          <a:xfrm>
            <a:off x="4572000" y="2336009"/>
            <a:ext cx="1143000" cy="609600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737373">
                <a:alpha val="74997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sz="1000" b="1" dirty="0" smtClean="0"/>
              <a:t>Handle Service</a:t>
            </a:r>
          </a:p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0.NA/10.152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93" name="Oval 25"/>
          <p:cNvSpPr>
            <a:spLocks noChangeArrowheads="1"/>
          </p:cNvSpPr>
          <p:nvPr/>
        </p:nvSpPr>
        <p:spPr bwMode="auto">
          <a:xfrm>
            <a:off x="4557012" y="2331776"/>
            <a:ext cx="1151466" cy="618066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wrap="none" tIns="0" bIns="0" anchor="ctr"/>
          <a:lstStyle/>
          <a:p>
            <a:pPr algn="ctr"/>
            <a:endParaRPr lang="en-US" sz="1000" b="1" dirty="0" smtClean="0">
              <a:latin typeface="+mj-lt"/>
            </a:endParaRPr>
          </a:p>
        </p:txBody>
      </p:sp>
      <p:sp>
        <p:nvSpPr>
          <p:cNvPr id="94" name="Oval 9"/>
          <p:cNvSpPr>
            <a:spLocks noChangeArrowheads="1"/>
          </p:cNvSpPr>
          <p:nvPr/>
        </p:nvSpPr>
        <p:spPr bwMode="auto">
          <a:xfrm>
            <a:off x="3581400" y="1783537"/>
            <a:ext cx="1143000" cy="609600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737373">
                <a:alpha val="74997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Handle Service</a:t>
            </a:r>
          </a:p>
          <a:p>
            <a:pPr algn="ctr"/>
            <a:r>
              <a:rPr lang="en-US" sz="1000" b="1" dirty="0" smtClean="0"/>
              <a:t>0.NA/35.1</a:t>
            </a:r>
          </a:p>
        </p:txBody>
      </p:sp>
      <p:sp>
        <p:nvSpPr>
          <p:cNvPr id="95" name="Oval 6"/>
          <p:cNvSpPr>
            <a:spLocks noChangeArrowheads="1"/>
          </p:cNvSpPr>
          <p:nvPr/>
        </p:nvSpPr>
        <p:spPr bwMode="auto">
          <a:xfrm>
            <a:off x="5943600" y="2336009"/>
            <a:ext cx="1143000" cy="609600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737373">
                <a:alpha val="74997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Handle Service</a:t>
            </a:r>
          </a:p>
          <a:p>
            <a:pPr algn="ctr"/>
            <a:r>
              <a:rPr lang="en-US" sz="1000" b="1" dirty="0" smtClean="0"/>
              <a:t>0.NA/86.1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96" name="Oval 25"/>
          <p:cNvSpPr>
            <a:spLocks noChangeArrowheads="1"/>
          </p:cNvSpPr>
          <p:nvPr/>
        </p:nvSpPr>
        <p:spPr bwMode="auto">
          <a:xfrm>
            <a:off x="2775653" y="5342730"/>
            <a:ext cx="375360" cy="52682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wrap="none" tIns="0" bIns="0" anchor="ctr"/>
          <a:lstStyle/>
          <a:p>
            <a:pPr algn="ctr"/>
            <a:endParaRPr lang="en-US" sz="1000" b="1" dirty="0" smtClean="0">
              <a:latin typeface="+mj-lt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436145" y="1029026"/>
            <a:ext cx="12826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 smtClean="0"/>
              <a:t>Resolve 10.152/59.5</a:t>
            </a:r>
            <a:endParaRPr lang="en-US" sz="1000" dirty="0"/>
          </a:p>
        </p:txBody>
      </p:sp>
      <p:grpSp>
        <p:nvGrpSpPr>
          <p:cNvPr id="98" name="Group 97"/>
          <p:cNvGrpSpPr/>
          <p:nvPr/>
        </p:nvGrpSpPr>
        <p:grpSpPr>
          <a:xfrm>
            <a:off x="2287482" y="1280367"/>
            <a:ext cx="2927295" cy="440613"/>
            <a:chOff x="2287482" y="1280367"/>
            <a:chExt cx="2927295" cy="440613"/>
          </a:xfrm>
        </p:grpSpPr>
        <p:sp>
          <p:nvSpPr>
            <p:cNvPr id="99" name="Freeform 98"/>
            <p:cNvSpPr/>
            <p:nvPr/>
          </p:nvSpPr>
          <p:spPr>
            <a:xfrm>
              <a:off x="2336801" y="1280367"/>
              <a:ext cx="2877976" cy="440613"/>
            </a:xfrm>
            <a:custGeom>
              <a:avLst/>
              <a:gdLst>
                <a:gd name="connsiteX0" fmla="*/ 2887307 w 2887307"/>
                <a:gd name="connsiteY0" fmla="*/ 440613 h 440613"/>
                <a:gd name="connsiteX1" fmla="*/ 2286000 w 2887307"/>
                <a:gd name="connsiteY1" fmla="*/ 0 h 440613"/>
                <a:gd name="connsiteX2" fmla="*/ 0 w 2887307"/>
                <a:gd name="connsiteY2" fmla="*/ 10368 h 440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7307" h="440613">
                  <a:moveTo>
                    <a:pt x="2887307" y="440613"/>
                  </a:moveTo>
                  <a:lnTo>
                    <a:pt x="2286000" y="0"/>
                  </a:lnTo>
                  <a:lnTo>
                    <a:pt x="0" y="10368"/>
                  </a:lnTo>
                </a:path>
              </a:pathLst>
            </a:cu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287482" y="1298794"/>
              <a:ext cx="182649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000" dirty="0" smtClean="0"/>
                <a:t>Handle Service for 0.NA/10.152</a:t>
              </a:r>
              <a:endParaRPr lang="en-US" sz="1000" dirty="0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1109973" y="1782938"/>
            <a:ext cx="1828806" cy="3517027"/>
            <a:chOff x="1109973" y="1782938"/>
            <a:chExt cx="1828806" cy="3517027"/>
          </a:xfrm>
        </p:grpSpPr>
        <p:sp>
          <p:nvSpPr>
            <p:cNvPr id="102" name="Freeform 101"/>
            <p:cNvSpPr/>
            <p:nvPr/>
          </p:nvSpPr>
          <p:spPr>
            <a:xfrm>
              <a:off x="2352652" y="1782938"/>
              <a:ext cx="586127" cy="3517027"/>
            </a:xfrm>
            <a:custGeom>
              <a:avLst/>
              <a:gdLst>
                <a:gd name="connsiteX0" fmla="*/ 586127 w 586127"/>
                <a:gd name="connsiteY0" fmla="*/ 3517027 h 3517027"/>
                <a:gd name="connsiteX1" fmla="*/ 569846 w 586127"/>
                <a:gd name="connsiteY1" fmla="*/ 2873867 h 3517027"/>
                <a:gd name="connsiteX2" fmla="*/ 113969 w 586127"/>
                <a:gd name="connsiteY2" fmla="*/ 2873867 h 3517027"/>
                <a:gd name="connsiteX3" fmla="*/ 97688 w 586127"/>
                <a:gd name="connsiteY3" fmla="*/ 0 h 3517027"/>
                <a:gd name="connsiteX4" fmla="*/ 0 w 586127"/>
                <a:gd name="connsiteY4" fmla="*/ 8141 h 3517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6127" h="3517027">
                  <a:moveTo>
                    <a:pt x="586127" y="3517027"/>
                  </a:moveTo>
                  <a:lnTo>
                    <a:pt x="569846" y="2873867"/>
                  </a:lnTo>
                  <a:lnTo>
                    <a:pt x="113969" y="2873867"/>
                  </a:lnTo>
                  <a:lnTo>
                    <a:pt x="97688" y="0"/>
                  </a:lnTo>
                  <a:lnTo>
                    <a:pt x="0" y="8141"/>
                  </a:lnTo>
                </a:path>
              </a:pathLst>
            </a:custGeom>
            <a:ln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1109973" y="2331776"/>
              <a:ext cx="128266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000" dirty="0" smtClean="0"/>
                <a:t>Resolve 10.152/59.5</a:t>
              </a:r>
              <a:endParaRPr lang="en-US" sz="1000" dirty="0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7402332" y="3889453"/>
            <a:ext cx="1555000" cy="1455737"/>
            <a:chOff x="4014120" y="3974574"/>
            <a:chExt cx="1555000" cy="1455737"/>
          </a:xfrm>
        </p:grpSpPr>
        <p:grpSp>
          <p:nvGrpSpPr>
            <p:cNvPr id="105" name="Group 104"/>
            <p:cNvGrpSpPr/>
            <p:nvPr/>
          </p:nvGrpSpPr>
          <p:grpSpPr>
            <a:xfrm>
              <a:off x="4197520" y="4642910"/>
              <a:ext cx="1371600" cy="787401"/>
              <a:chOff x="5974394" y="4402138"/>
              <a:chExt cx="1371600" cy="787401"/>
            </a:xfrm>
          </p:grpSpPr>
          <p:sp>
            <p:nvSpPr>
              <p:cNvPr id="108" name="Oval 81"/>
              <p:cNvSpPr>
                <a:spLocks noChangeArrowheads="1"/>
              </p:cNvSpPr>
              <p:nvPr/>
            </p:nvSpPr>
            <p:spPr bwMode="auto">
              <a:xfrm>
                <a:off x="5974394" y="4402138"/>
                <a:ext cx="1371600" cy="787401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noFill/>
                <a:round/>
                <a:headEnd/>
                <a:tailEnd/>
              </a:ln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p:spPr>
            <p:txBody>
              <a:bodyPr wrap="none" tIns="0" bIns="0" anchor="ctr"/>
              <a:lstStyle/>
              <a:p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Oval 72"/>
              <p:cNvSpPr>
                <a:spLocks noChangeArrowheads="1"/>
              </p:cNvSpPr>
              <p:nvPr/>
            </p:nvSpPr>
            <p:spPr bwMode="auto">
              <a:xfrm>
                <a:off x="6505848" y="4594267"/>
                <a:ext cx="381000" cy="5334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noFill/>
                <a:round/>
                <a:headEnd/>
                <a:tailEnd/>
              </a:ln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p:spPr>
            <p:txBody>
              <a:bodyPr wrap="none" tIns="0" bIns="0" anchor="ctr"/>
              <a:lstStyle/>
              <a:p>
                <a:pPr algn="ctr"/>
                <a:r>
                  <a:rPr lang="en-US" sz="1000" b="1" dirty="0" smtClean="0"/>
                  <a:t>SVR</a:t>
                </a:r>
              </a:p>
              <a:p>
                <a:pPr algn="ctr"/>
                <a:r>
                  <a:rPr lang="en-US" sz="1000" b="1" dirty="0" smtClean="0"/>
                  <a:t>#1</a:t>
                </a:r>
                <a:endParaRPr lang="en-US" sz="1000" b="1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06" name="AutoShape 85"/>
            <p:cNvCxnSpPr>
              <a:cxnSpLocks noChangeShapeType="1"/>
              <a:endCxn id="108" idx="7"/>
            </p:cNvCxnSpPr>
            <p:nvPr/>
          </p:nvCxnSpPr>
          <p:spPr bwMode="auto">
            <a:xfrm>
              <a:off x="4631266" y="3974574"/>
              <a:ext cx="736988" cy="783648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round/>
              <a:headEnd/>
              <a:tailEnd/>
            </a:ln>
          </p:spPr>
        </p:cxnSp>
        <p:cxnSp>
          <p:nvCxnSpPr>
            <p:cNvPr id="107" name="AutoShape 85"/>
            <p:cNvCxnSpPr>
              <a:cxnSpLocks noChangeShapeType="1"/>
              <a:stCxn id="40" idx="2"/>
              <a:endCxn id="108" idx="2"/>
            </p:cNvCxnSpPr>
            <p:nvPr/>
          </p:nvCxnSpPr>
          <p:spPr bwMode="auto">
            <a:xfrm>
              <a:off x="4014120" y="4126388"/>
              <a:ext cx="183400" cy="910223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round/>
              <a:headEnd/>
              <a:tailEnd/>
            </a:ln>
          </p:spPr>
        </p:cxnSp>
      </p:grpSp>
      <p:grpSp>
        <p:nvGrpSpPr>
          <p:cNvPr id="110" name="Group 109"/>
          <p:cNvGrpSpPr/>
          <p:nvPr/>
        </p:nvGrpSpPr>
        <p:grpSpPr>
          <a:xfrm>
            <a:off x="112136" y="4026434"/>
            <a:ext cx="1531378" cy="1205967"/>
            <a:chOff x="5974394" y="3983572"/>
            <a:chExt cx="1531378" cy="1205967"/>
          </a:xfrm>
        </p:grpSpPr>
        <p:grpSp>
          <p:nvGrpSpPr>
            <p:cNvPr id="111" name="Group 110"/>
            <p:cNvGrpSpPr/>
            <p:nvPr/>
          </p:nvGrpSpPr>
          <p:grpSpPr>
            <a:xfrm>
              <a:off x="5974394" y="4402138"/>
              <a:ext cx="1371600" cy="787401"/>
              <a:chOff x="5974394" y="4402138"/>
              <a:chExt cx="1371600" cy="787401"/>
            </a:xfrm>
          </p:grpSpPr>
          <p:sp>
            <p:nvSpPr>
              <p:cNvPr id="114" name="Oval 81"/>
              <p:cNvSpPr>
                <a:spLocks noChangeArrowheads="1"/>
              </p:cNvSpPr>
              <p:nvPr/>
            </p:nvSpPr>
            <p:spPr bwMode="auto">
              <a:xfrm>
                <a:off x="5974394" y="4402138"/>
                <a:ext cx="1371600" cy="787401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noFill/>
                <a:round/>
                <a:headEnd/>
                <a:tailEnd/>
              </a:ln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p:spPr>
            <p:txBody>
              <a:bodyPr wrap="none" tIns="0" bIns="0" anchor="ctr"/>
              <a:lstStyle/>
              <a:p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Oval 72"/>
              <p:cNvSpPr>
                <a:spLocks noChangeArrowheads="1"/>
              </p:cNvSpPr>
              <p:nvPr/>
            </p:nvSpPr>
            <p:spPr bwMode="auto">
              <a:xfrm>
                <a:off x="6249798" y="4529139"/>
                <a:ext cx="381000" cy="5334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noFill/>
                <a:round/>
                <a:headEnd/>
                <a:tailEnd/>
              </a:ln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p:spPr>
            <p:txBody>
              <a:bodyPr wrap="none" tIns="0" bIns="0" anchor="ctr"/>
              <a:lstStyle/>
              <a:p>
                <a:pPr algn="ctr"/>
                <a:r>
                  <a:rPr lang="en-US" sz="1000" b="1" dirty="0" smtClean="0"/>
                  <a:t>SVR</a:t>
                </a:r>
              </a:p>
              <a:p>
                <a:pPr algn="ctr"/>
                <a:r>
                  <a:rPr lang="en-US" sz="1000" b="1" dirty="0" smtClean="0"/>
                  <a:t>#1</a:t>
                </a:r>
                <a:endParaRPr lang="en-US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Oval 73"/>
              <p:cNvSpPr>
                <a:spLocks noChangeArrowheads="1"/>
              </p:cNvSpPr>
              <p:nvPr/>
            </p:nvSpPr>
            <p:spPr bwMode="auto">
              <a:xfrm>
                <a:off x="6659373" y="4529139"/>
                <a:ext cx="381000" cy="5334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noFill/>
                <a:round/>
                <a:headEnd/>
                <a:tailEnd/>
              </a:ln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p:spPr>
            <p:txBody>
              <a:bodyPr wrap="none" tIns="0" bIns="0" anchor="ctr"/>
              <a:lstStyle/>
              <a:p>
                <a:pPr algn="ctr">
                  <a:defRPr/>
                </a:pPr>
                <a:r>
                  <a:rPr lang="en-US" sz="1000" b="1" dirty="0" smtClean="0">
                    <a:latin typeface="+mj-lt"/>
                  </a:rPr>
                  <a:t>SVR</a:t>
                </a:r>
              </a:p>
              <a:p>
                <a:pPr algn="ctr">
                  <a:defRPr/>
                </a:pPr>
                <a:r>
                  <a:rPr lang="en-US" sz="1000" b="1" dirty="0" smtClean="0">
                    <a:latin typeface="+mj-lt"/>
                  </a:rPr>
                  <a:t>#2</a:t>
                </a:r>
                <a:endParaRPr lang="en-US" sz="1000" b="1" dirty="0">
                  <a:latin typeface="+mj-lt"/>
                </a:endParaRPr>
              </a:p>
            </p:txBody>
          </p:sp>
        </p:grpSp>
        <p:cxnSp>
          <p:nvCxnSpPr>
            <p:cNvPr id="112" name="AutoShape 85"/>
            <p:cNvCxnSpPr>
              <a:cxnSpLocks noChangeShapeType="1"/>
              <a:stCxn id="31" idx="2"/>
              <a:endCxn id="114" idx="1"/>
            </p:cNvCxnSpPr>
            <p:nvPr/>
          </p:nvCxnSpPr>
          <p:spPr bwMode="auto">
            <a:xfrm flipH="1">
              <a:off x="6175260" y="3983572"/>
              <a:ext cx="609787" cy="533878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round/>
              <a:headEnd/>
              <a:tailEnd/>
            </a:ln>
          </p:spPr>
        </p:cxnSp>
        <p:cxnSp>
          <p:nvCxnSpPr>
            <p:cNvPr id="113" name="AutoShape 86"/>
            <p:cNvCxnSpPr>
              <a:cxnSpLocks noChangeShapeType="1"/>
              <a:endCxn id="114" idx="6"/>
            </p:cNvCxnSpPr>
            <p:nvPr/>
          </p:nvCxnSpPr>
          <p:spPr bwMode="auto">
            <a:xfrm flipH="1">
              <a:off x="7345994" y="3998405"/>
              <a:ext cx="159778" cy="797434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round/>
              <a:headEnd/>
              <a:tailEnd/>
            </a:ln>
          </p:spPr>
        </p:cxnSp>
      </p:grpSp>
    </p:spTree>
    <p:extLst>
      <p:ext uri="{BB962C8B-B14F-4D97-AF65-F5344CB8AC3E}">
        <p14:creationId xmlns:p14="http://schemas.microsoft.com/office/powerpoint/2010/main" val="2481069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72" grpId="0" animBg="1"/>
      <p:bldP spid="73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Up Arrow 17"/>
          <p:cNvSpPr/>
          <p:nvPr/>
        </p:nvSpPr>
        <p:spPr>
          <a:xfrm>
            <a:off x="6705600" y="3733800"/>
            <a:ext cx="304800" cy="381000"/>
          </a:xfrm>
          <a:prstGeom prst="upArrow">
            <a:avLst/>
          </a:prstGeom>
          <a:solidFill>
            <a:schemeClr val="accent5">
              <a:lumMod val="75000"/>
            </a:schemeClr>
          </a:solidFill>
          <a:ln>
            <a:solidFill>
              <a:srgbClr val="31859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Up Arrow 18"/>
          <p:cNvSpPr/>
          <p:nvPr/>
        </p:nvSpPr>
        <p:spPr>
          <a:xfrm>
            <a:off x="4343400" y="3733800"/>
            <a:ext cx="304800" cy="381000"/>
          </a:xfrm>
          <a:prstGeom prst="upArrow">
            <a:avLst/>
          </a:prstGeom>
          <a:solidFill>
            <a:schemeClr val="accent5">
              <a:lumMod val="75000"/>
            </a:schemeClr>
          </a:solidFill>
          <a:ln>
            <a:solidFill>
              <a:srgbClr val="31859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Up Arrow 19"/>
          <p:cNvSpPr/>
          <p:nvPr/>
        </p:nvSpPr>
        <p:spPr>
          <a:xfrm>
            <a:off x="1981200" y="3733800"/>
            <a:ext cx="304800" cy="381000"/>
          </a:xfrm>
          <a:prstGeom prst="upArrow">
            <a:avLst/>
          </a:prstGeom>
          <a:solidFill>
            <a:schemeClr val="accent5">
              <a:lumMod val="75000"/>
            </a:schemeClr>
          </a:solidFill>
          <a:ln>
            <a:solidFill>
              <a:srgbClr val="31859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2133600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Calibri" charset="0"/>
              </a:rPr>
              <a:t>People commonly define metadata as “data about data”</a:t>
            </a:r>
          </a:p>
          <a:p>
            <a:pPr eaLnBrk="1" hangingPunct="1"/>
            <a:r>
              <a:rPr lang="en-US" sz="2000" dirty="0">
                <a:latin typeface="Calibri" charset="0"/>
              </a:rPr>
              <a:t>A more complete definition:</a:t>
            </a:r>
          </a:p>
          <a:p>
            <a:pPr lvl="1" eaLnBrk="1" hangingPunct="1"/>
            <a:r>
              <a:rPr lang="en-US" sz="1800" dirty="0">
                <a:latin typeface="Calibri" charset="0"/>
              </a:rPr>
              <a:t>Metadata is a set of (structured) assertions about an entity/resource</a:t>
            </a:r>
          </a:p>
          <a:p>
            <a:pPr lvl="1" eaLnBrk="1" hangingPunct="1"/>
            <a:r>
              <a:rPr lang="en-US" sz="1800" dirty="0">
                <a:latin typeface="Calibri" charset="0"/>
              </a:rPr>
              <a:t>Multiple parties may make those assertions</a:t>
            </a:r>
          </a:p>
          <a:p>
            <a:pPr lvl="1" eaLnBrk="1" hangingPunct="1"/>
            <a:r>
              <a:rPr lang="en-US" sz="1800" dirty="0">
                <a:latin typeface="Calibri" charset="0"/>
              </a:rPr>
              <a:t>Veracity of those assertions is usually outside the scope of metadata</a:t>
            </a:r>
          </a:p>
          <a:p>
            <a:pPr eaLnBrk="1" hangingPunct="1"/>
            <a:r>
              <a:rPr lang="en-US" sz="2000" dirty="0">
                <a:latin typeface="Calibri" charset="0"/>
              </a:rPr>
              <a:t>Those assertions could be about</a:t>
            </a:r>
          </a:p>
        </p:txBody>
      </p:sp>
      <p:sp>
        <p:nvSpPr>
          <p:cNvPr id="2253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Calibri" charset="0"/>
              </a:rPr>
              <a:t>What is Metadata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143000" y="4114800"/>
            <a:ext cx="6781800" cy="685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000000"/>
                </a:solidFill>
              </a:rPr>
              <a:t>Assertions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95400" y="2971800"/>
            <a:ext cx="1752600" cy="762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00"/>
                </a:solidFill>
              </a:rPr>
              <a:t>Identity</a:t>
            </a:r>
            <a:endParaRPr lang="en-US" dirty="0">
              <a:solidFill>
                <a:srgbClr val="0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0000"/>
                </a:solidFill>
              </a:rPr>
              <a:t>what is the resource called?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57600" y="2971800"/>
            <a:ext cx="1752600" cy="762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00"/>
                </a:solidFill>
              </a:rPr>
              <a:t>Provenance</a:t>
            </a:r>
            <a:endParaRPr lang="en-US" sz="1600" dirty="0">
              <a:solidFill>
                <a:srgbClr val="0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0000"/>
                </a:solidFill>
              </a:rPr>
              <a:t>who created the resource?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943600" y="2971800"/>
            <a:ext cx="1752600" cy="762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</a:rPr>
              <a:t>Access</a:t>
            </a:r>
            <a:endParaRPr lang="en-US" sz="1600" dirty="0">
              <a:solidFill>
                <a:srgbClr val="0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0000"/>
                </a:solidFill>
              </a:rPr>
              <a:t>who views and admins the resource?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95400" y="5181600"/>
            <a:ext cx="1752600" cy="1143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00"/>
                </a:solidFill>
              </a:rPr>
              <a:t>Description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0000"/>
                </a:solidFill>
              </a:rPr>
              <a:t>what is the resource about?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0000"/>
                </a:solidFill>
              </a:rPr>
              <a:t>How to interpret it?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657600" y="5181600"/>
            <a:ext cx="1752600" cy="1143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</a:rPr>
              <a:t>Technical</a:t>
            </a:r>
            <a:endParaRPr lang="en-US" dirty="0">
              <a:solidFill>
                <a:srgbClr val="0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0000"/>
                </a:solidFill>
              </a:rPr>
              <a:t>in what stage is the lifecycle?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943600" y="5181600"/>
            <a:ext cx="1752600" cy="1143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0000"/>
                </a:solidFill>
              </a:rPr>
              <a:t>Structure &amp;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0000"/>
                </a:solidFill>
              </a:rPr>
              <a:t> Representation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0000"/>
                </a:solidFill>
              </a:rPr>
              <a:t>how is the resource formatted and encoded?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1981200" y="4800600"/>
            <a:ext cx="304800" cy="381000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rgbClr val="31859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4343400" y="4800600"/>
            <a:ext cx="304800" cy="381000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rgbClr val="31859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>
            <a:off x="6705600" y="4800600"/>
            <a:ext cx="304800" cy="381000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rgbClr val="31859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020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3" grpId="0" build="p"/>
      <p:bldP spid="2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Digital Object Interface Protocol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886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Allows access to the entire object, or parts of it (each DO consists of multiple elements)</a:t>
            </a:r>
          </a:p>
          <a:p>
            <a:r>
              <a:rPr lang="en-US" dirty="0" smtClean="0"/>
              <a:t>Some elements may be DOs by themselves or contain identifiers for other DOs</a:t>
            </a:r>
          </a:p>
          <a:p>
            <a:r>
              <a:rPr lang="en-US" dirty="0" smtClean="0"/>
              <a:t>Enables global </a:t>
            </a:r>
            <a:r>
              <a:rPr lang="en-US" dirty="0"/>
              <a:t>i</a:t>
            </a:r>
            <a:r>
              <a:rPr lang="en-US" dirty="0" smtClean="0"/>
              <a:t>nteroperability of repositories with security</a:t>
            </a:r>
          </a:p>
          <a:p>
            <a:r>
              <a:rPr lang="en-US" dirty="0" smtClean="0"/>
              <a:t>Assumes that state information about resources, users, and organizations are represented as digital objects and may be referenced by their unique persistent identifiers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312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306388"/>
            <a:ext cx="8229600" cy="91440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Calibri" charset="0"/>
              </a:rPr>
              <a:t>DO Interface Protocol</a:t>
            </a: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4038600" y="1981200"/>
            <a:ext cx="3048000" cy="2743200"/>
          </a:xfrm>
          <a:prstGeom prst="rect">
            <a:avLst/>
          </a:prstGeom>
          <a:solidFill>
            <a:srgbClr val="808080">
              <a:lumMod val="60000"/>
              <a:lumOff val="4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Verdana" charset="0"/>
              <a:ea typeface="+mn-ea"/>
              <a:cs typeface="+mn-cs"/>
            </a:endParaRP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2743200" y="1981200"/>
            <a:ext cx="1143000" cy="271462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Verdana" charset="0"/>
              <a:ea typeface="+mn-ea"/>
              <a:cs typeface="+mn-cs"/>
            </a:endParaRPr>
          </a:p>
        </p:txBody>
      </p:sp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1422400" y="2884488"/>
            <a:ext cx="7731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000000"/>
                </a:solidFill>
                <a:latin typeface="Verdana" charset="0"/>
              </a:rPr>
              <a:t>DOIP</a:t>
            </a:r>
          </a:p>
        </p:txBody>
      </p:sp>
      <p:sp>
        <p:nvSpPr>
          <p:cNvPr id="23557" name="Text Box 9"/>
          <p:cNvSpPr txBox="1">
            <a:spLocks noChangeArrowheads="1"/>
          </p:cNvSpPr>
          <p:nvPr/>
        </p:nvSpPr>
        <p:spPr bwMode="auto">
          <a:xfrm>
            <a:off x="603250" y="3419475"/>
            <a:ext cx="1993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>
                <a:solidFill>
                  <a:srgbClr val="000000"/>
                </a:solidFill>
                <a:latin typeface="Arial" charset="0"/>
              </a:rPr>
              <a:t>Digital Object</a:t>
            </a:r>
          </a:p>
          <a:p>
            <a:pPr algn="ctr" eaLnBrk="1" hangingPunct="1"/>
            <a:r>
              <a:rPr lang="en-US" sz="1800" dirty="0">
                <a:solidFill>
                  <a:srgbClr val="000000"/>
                </a:solidFill>
                <a:latin typeface="Arial" charset="0"/>
              </a:rPr>
              <a:t>Interface Protocol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295400" y="3292475"/>
            <a:ext cx="1219200" cy="1588"/>
          </a:xfrm>
          <a:prstGeom prst="straightConnector1">
            <a:avLst/>
          </a:prstGeom>
          <a:noFill/>
          <a:ln w="25400" cap="flat" cmpd="sng" algn="ctr">
            <a:solidFill>
              <a:srgbClr val="000000">
                <a:lumMod val="85000"/>
                <a:lumOff val="15000"/>
              </a:srgbClr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3559" name="Text Box 5"/>
          <p:cNvSpPr txBox="1">
            <a:spLocks noChangeArrowheads="1"/>
          </p:cNvSpPr>
          <p:nvPr/>
        </p:nvSpPr>
        <p:spPr bwMode="auto">
          <a:xfrm>
            <a:off x="2819400" y="2895600"/>
            <a:ext cx="10001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rgbClr val="000000"/>
                </a:solidFill>
                <a:latin typeface="Verdana" charset="0"/>
              </a:rPr>
              <a:t>Logical</a:t>
            </a:r>
          </a:p>
          <a:p>
            <a:pPr algn="ctr" eaLnBrk="1" hangingPunct="1"/>
            <a:r>
              <a:rPr lang="en-US" sz="1400" dirty="0">
                <a:solidFill>
                  <a:srgbClr val="000000"/>
                </a:solidFill>
                <a:latin typeface="Verdana" charset="0"/>
              </a:rPr>
              <a:t>External</a:t>
            </a:r>
          </a:p>
          <a:p>
            <a:pPr algn="ctr" eaLnBrk="1" hangingPunct="1"/>
            <a:r>
              <a:rPr lang="en-US" sz="1400" dirty="0">
                <a:solidFill>
                  <a:srgbClr val="000000"/>
                </a:solidFill>
                <a:latin typeface="Verdana" charset="0"/>
              </a:rPr>
              <a:t>Interface</a:t>
            </a:r>
          </a:p>
        </p:txBody>
      </p:sp>
      <p:sp>
        <p:nvSpPr>
          <p:cNvPr id="23560" name="TextBox 180"/>
          <p:cNvSpPr txBox="1">
            <a:spLocks noChangeArrowheads="1"/>
          </p:cNvSpPr>
          <p:nvPr/>
        </p:nvSpPr>
        <p:spPr bwMode="auto">
          <a:xfrm>
            <a:off x="6578600" y="4140200"/>
            <a:ext cx="5175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000000"/>
                </a:solidFill>
                <a:latin typeface="Verdana" charset="0"/>
              </a:rPr>
              <a:t>…</a:t>
            </a:r>
          </a:p>
        </p:txBody>
      </p:sp>
      <p:grpSp>
        <p:nvGrpSpPr>
          <p:cNvPr id="23561" name="Group 70"/>
          <p:cNvGrpSpPr>
            <a:grpSpLocks/>
          </p:cNvGrpSpPr>
          <p:nvPr/>
        </p:nvGrpSpPr>
        <p:grpSpPr bwMode="auto">
          <a:xfrm>
            <a:off x="4210050" y="2152650"/>
            <a:ext cx="990600" cy="1016000"/>
            <a:chOff x="1566335" y="2184399"/>
            <a:chExt cx="990600" cy="1016001"/>
          </a:xfrm>
        </p:grpSpPr>
        <p:sp>
          <p:nvSpPr>
            <p:cNvPr id="23605" name="AutoShape 322"/>
            <p:cNvSpPr>
              <a:spLocks noChangeArrowheads="1"/>
            </p:cNvSpPr>
            <p:nvPr/>
          </p:nvSpPr>
          <p:spPr bwMode="auto">
            <a:xfrm>
              <a:off x="1566335" y="2184399"/>
              <a:ext cx="990600" cy="1016001"/>
            </a:xfrm>
            <a:prstGeom prst="roundRect">
              <a:avLst>
                <a:gd name="adj" fmla="val 16667"/>
              </a:avLst>
            </a:prstGeom>
            <a:solidFill>
              <a:srgbClr val="EAEAEA"/>
            </a:solidFill>
            <a:ln>
              <a:noFill/>
            </a:ln>
            <a:effectLst>
              <a:prstShdw prst="shdw17" dist="17961" dir="2700000">
                <a:srgbClr val="8C8C8C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latin typeface="Verdana" charset="0"/>
              </a:endParaRPr>
            </a:p>
          </p:txBody>
        </p:sp>
        <p:sp>
          <p:nvSpPr>
            <p:cNvPr id="23606" name="Text Box 247"/>
            <p:cNvSpPr txBox="1">
              <a:spLocks noChangeArrowheads="1"/>
            </p:cNvSpPr>
            <p:nvPr/>
          </p:nvSpPr>
          <p:spPr bwMode="auto">
            <a:xfrm>
              <a:off x="1850498" y="2189162"/>
              <a:ext cx="422275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 dirty="0">
                  <a:solidFill>
                    <a:srgbClr val="000000"/>
                  </a:solidFill>
                  <a:latin typeface="Verdana" charset="0"/>
                </a:rPr>
                <a:t>DO</a:t>
              </a:r>
            </a:p>
          </p:txBody>
        </p:sp>
        <p:sp>
          <p:nvSpPr>
            <p:cNvPr id="23607" name="AutoShape 272"/>
            <p:cNvSpPr>
              <a:spLocks noChangeArrowheads="1"/>
            </p:cNvSpPr>
            <p:nvPr/>
          </p:nvSpPr>
          <p:spPr bwMode="auto">
            <a:xfrm>
              <a:off x="1853673" y="2749550"/>
              <a:ext cx="609600" cy="24130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>
              <a:noFill/>
            </a:ln>
            <a:effectLst>
              <a:prstShdw prst="shdw17" dist="17961" dir="2700000">
                <a:srgbClr val="858585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latin typeface="Verdana" charset="0"/>
              </a:endParaRPr>
            </a:p>
          </p:txBody>
        </p:sp>
        <p:sp>
          <p:nvSpPr>
            <p:cNvPr id="23608" name="AutoShape 272"/>
            <p:cNvSpPr>
              <a:spLocks noChangeArrowheads="1"/>
            </p:cNvSpPr>
            <p:nvPr/>
          </p:nvSpPr>
          <p:spPr bwMode="auto">
            <a:xfrm>
              <a:off x="1777473" y="2825750"/>
              <a:ext cx="609600" cy="24130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>
              <a:noFill/>
            </a:ln>
            <a:effectLst>
              <a:prstShdw prst="shdw17" dist="17961" dir="2700000">
                <a:srgbClr val="858585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latin typeface="Verdana" charset="0"/>
              </a:endParaRPr>
            </a:p>
          </p:txBody>
        </p:sp>
        <p:grpSp>
          <p:nvGrpSpPr>
            <p:cNvPr id="23609" name="Group 12"/>
            <p:cNvGrpSpPr>
              <a:grpSpLocks/>
            </p:cNvGrpSpPr>
            <p:nvPr/>
          </p:nvGrpSpPr>
          <p:grpSpPr bwMode="auto">
            <a:xfrm>
              <a:off x="1625073" y="2871788"/>
              <a:ext cx="712787" cy="242887"/>
              <a:chOff x="1739997" y="2577690"/>
              <a:chExt cx="712787" cy="242887"/>
            </a:xfrm>
          </p:grpSpPr>
          <p:sp>
            <p:nvSpPr>
              <p:cNvPr id="23612" name="AutoShape 272"/>
              <p:cNvSpPr>
                <a:spLocks noChangeArrowheads="1"/>
              </p:cNvSpPr>
              <p:nvPr/>
            </p:nvSpPr>
            <p:spPr bwMode="auto">
              <a:xfrm>
                <a:off x="1790797" y="2577690"/>
                <a:ext cx="609600" cy="242887"/>
              </a:xfrm>
              <a:prstGeom prst="roundRect">
                <a:avLst>
                  <a:gd name="adj" fmla="val 16667"/>
                </a:avLst>
              </a:prstGeom>
              <a:solidFill>
                <a:srgbClr val="DDDDDD"/>
              </a:solidFill>
              <a:ln>
                <a:noFill/>
              </a:ln>
              <a:effectLst>
                <a:prstShdw prst="shdw17" dist="17961" dir="2700000">
                  <a:srgbClr val="858585">
                    <a:alpha val="74997"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23613" name="Text Box 247"/>
              <p:cNvSpPr txBox="1">
                <a:spLocks noChangeArrowheads="1"/>
              </p:cNvSpPr>
              <p:nvPr/>
            </p:nvSpPr>
            <p:spPr bwMode="auto">
              <a:xfrm>
                <a:off x="1739997" y="2590390"/>
                <a:ext cx="712787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900" dirty="0">
                    <a:solidFill>
                      <a:srgbClr val="000000"/>
                    </a:solidFill>
                    <a:latin typeface="Verdana" charset="0"/>
                  </a:rPr>
                  <a:t>Elements</a:t>
                </a:r>
              </a:p>
            </p:txBody>
          </p:sp>
        </p:grpSp>
        <p:sp>
          <p:nvSpPr>
            <p:cNvPr id="16" name="AutoShape 288"/>
            <p:cNvSpPr>
              <a:spLocks noChangeArrowheads="1"/>
            </p:cNvSpPr>
            <p:nvPr/>
          </p:nvSpPr>
          <p:spPr bwMode="auto">
            <a:xfrm>
              <a:off x="1685398" y="2463799"/>
              <a:ext cx="762000" cy="228600"/>
            </a:xfrm>
            <a:prstGeom prst="roundRect">
              <a:avLst>
                <a:gd name="adj" fmla="val 16667"/>
              </a:avLst>
            </a:prstGeom>
            <a:solidFill>
              <a:srgbClr val="FFFFFF">
                <a:lumMod val="65000"/>
              </a:srgbClr>
            </a:solidFill>
            <a:ln w="9525">
              <a:solidFill>
                <a:srgbClr val="000000">
                  <a:lumMod val="50000"/>
                  <a:lumOff val="50000"/>
                </a:srgbClr>
              </a:solidFill>
              <a:round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Verdana" charset="0"/>
                <a:ea typeface="+mn-ea"/>
                <a:cs typeface="+mn-cs"/>
              </a:endParaRPr>
            </a:p>
          </p:txBody>
        </p:sp>
        <p:sp>
          <p:nvSpPr>
            <p:cNvPr id="23611" name="Rectangle 77"/>
            <p:cNvSpPr>
              <a:spLocks noChangeArrowheads="1"/>
            </p:cNvSpPr>
            <p:nvPr/>
          </p:nvSpPr>
          <p:spPr bwMode="auto">
            <a:xfrm>
              <a:off x="1685398" y="2471737"/>
              <a:ext cx="7493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900" dirty="0">
                  <a:solidFill>
                    <a:srgbClr val="000000"/>
                  </a:solidFill>
                  <a:latin typeface="Verdana" charset="0"/>
                </a:rPr>
                <a:t>Attributes</a:t>
              </a:r>
            </a:p>
          </p:txBody>
        </p:sp>
      </p:grpSp>
      <p:grpSp>
        <p:nvGrpSpPr>
          <p:cNvPr id="23562" name="Group 80"/>
          <p:cNvGrpSpPr>
            <a:grpSpLocks/>
          </p:cNvGrpSpPr>
          <p:nvPr/>
        </p:nvGrpSpPr>
        <p:grpSpPr bwMode="auto">
          <a:xfrm>
            <a:off x="4654550" y="2463800"/>
            <a:ext cx="990600" cy="1016000"/>
            <a:chOff x="1566335" y="2184399"/>
            <a:chExt cx="990600" cy="1016001"/>
          </a:xfrm>
        </p:grpSpPr>
        <p:sp>
          <p:nvSpPr>
            <p:cNvPr id="23596" name="AutoShape 322"/>
            <p:cNvSpPr>
              <a:spLocks noChangeArrowheads="1"/>
            </p:cNvSpPr>
            <p:nvPr/>
          </p:nvSpPr>
          <p:spPr bwMode="auto">
            <a:xfrm>
              <a:off x="1566335" y="2184399"/>
              <a:ext cx="990600" cy="1016001"/>
            </a:xfrm>
            <a:prstGeom prst="roundRect">
              <a:avLst>
                <a:gd name="adj" fmla="val 16667"/>
              </a:avLst>
            </a:prstGeom>
            <a:solidFill>
              <a:srgbClr val="EAEAEA"/>
            </a:solidFill>
            <a:ln>
              <a:noFill/>
            </a:ln>
            <a:effectLst>
              <a:prstShdw prst="shdw17" dist="17961" dir="2700000">
                <a:srgbClr val="8C8C8C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latin typeface="Verdana" charset="0"/>
              </a:endParaRPr>
            </a:p>
          </p:txBody>
        </p:sp>
        <p:sp>
          <p:nvSpPr>
            <p:cNvPr id="23597" name="Text Box 247"/>
            <p:cNvSpPr txBox="1">
              <a:spLocks noChangeArrowheads="1"/>
            </p:cNvSpPr>
            <p:nvPr/>
          </p:nvSpPr>
          <p:spPr bwMode="auto">
            <a:xfrm>
              <a:off x="1850498" y="2189162"/>
              <a:ext cx="422275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 dirty="0">
                  <a:solidFill>
                    <a:srgbClr val="000000"/>
                  </a:solidFill>
                  <a:latin typeface="Verdana" charset="0"/>
                </a:rPr>
                <a:t>DO</a:t>
              </a:r>
            </a:p>
          </p:txBody>
        </p:sp>
        <p:sp>
          <p:nvSpPr>
            <p:cNvPr id="23598" name="AutoShape 272"/>
            <p:cNvSpPr>
              <a:spLocks noChangeArrowheads="1"/>
            </p:cNvSpPr>
            <p:nvPr/>
          </p:nvSpPr>
          <p:spPr bwMode="auto">
            <a:xfrm>
              <a:off x="1853673" y="2749550"/>
              <a:ext cx="609600" cy="24130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>
              <a:noFill/>
            </a:ln>
            <a:effectLst>
              <a:prstShdw prst="shdw17" dist="17961" dir="2700000">
                <a:srgbClr val="858585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latin typeface="Verdana" charset="0"/>
              </a:endParaRPr>
            </a:p>
          </p:txBody>
        </p:sp>
        <p:sp>
          <p:nvSpPr>
            <p:cNvPr id="23599" name="AutoShape 272"/>
            <p:cNvSpPr>
              <a:spLocks noChangeArrowheads="1"/>
            </p:cNvSpPr>
            <p:nvPr/>
          </p:nvSpPr>
          <p:spPr bwMode="auto">
            <a:xfrm>
              <a:off x="1777473" y="2825750"/>
              <a:ext cx="609600" cy="24130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>
              <a:noFill/>
            </a:ln>
            <a:effectLst>
              <a:prstShdw prst="shdw17" dist="17961" dir="2700000">
                <a:srgbClr val="858585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latin typeface="Verdana" charset="0"/>
              </a:endParaRPr>
            </a:p>
          </p:txBody>
        </p:sp>
        <p:grpSp>
          <p:nvGrpSpPr>
            <p:cNvPr id="23600" name="Group 12"/>
            <p:cNvGrpSpPr>
              <a:grpSpLocks/>
            </p:cNvGrpSpPr>
            <p:nvPr/>
          </p:nvGrpSpPr>
          <p:grpSpPr bwMode="auto">
            <a:xfrm>
              <a:off x="1625073" y="2871788"/>
              <a:ext cx="712787" cy="242887"/>
              <a:chOff x="1739997" y="2577690"/>
              <a:chExt cx="712787" cy="242887"/>
            </a:xfrm>
          </p:grpSpPr>
          <p:sp>
            <p:nvSpPr>
              <p:cNvPr id="23603" name="AutoShape 272"/>
              <p:cNvSpPr>
                <a:spLocks noChangeArrowheads="1"/>
              </p:cNvSpPr>
              <p:nvPr/>
            </p:nvSpPr>
            <p:spPr bwMode="auto">
              <a:xfrm>
                <a:off x="1790797" y="2577690"/>
                <a:ext cx="609600" cy="242887"/>
              </a:xfrm>
              <a:prstGeom prst="roundRect">
                <a:avLst>
                  <a:gd name="adj" fmla="val 16667"/>
                </a:avLst>
              </a:prstGeom>
              <a:solidFill>
                <a:srgbClr val="DDDDDD"/>
              </a:solidFill>
              <a:ln>
                <a:noFill/>
              </a:ln>
              <a:effectLst>
                <a:prstShdw prst="shdw17" dist="17961" dir="2700000">
                  <a:srgbClr val="858585">
                    <a:alpha val="74997"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23604" name="Text Box 247"/>
              <p:cNvSpPr txBox="1">
                <a:spLocks noChangeArrowheads="1"/>
              </p:cNvSpPr>
              <p:nvPr/>
            </p:nvSpPr>
            <p:spPr bwMode="auto">
              <a:xfrm>
                <a:off x="1739997" y="2590390"/>
                <a:ext cx="712787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900" dirty="0">
                    <a:solidFill>
                      <a:srgbClr val="000000"/>
                    </a:solidFill>
                    <a:latin typeface="Verdana" charset="0"/>
                  </a:rPr>
                  <a:t>Elements</a:t>
                </a:r>
              </a:p>
            </p:txBody>
          </p:sp>
        </p:grpSp>
        <p:sp>
          <p:nvSpPr>
            <p:cNvPr id="33" name="AutoShape 288"/>
            <p:cNvSpPr>
              <a:spLocks noChangeArrowheads="1"/>
            </p:cNvSpPr>
            <p:nvPr/>
          </p:nvSpPr>
          <p:spPr bwMode="auto">
            <a:xfrm>
              <a:off x="1685398" y="2463799"/>
              <a:ext cx="762000" cy="228600"/>
            </a:xfrm>
            <a:prstGeom prst="roundRect">
              <a:avLst>
                <a:gd name="adj" fmla="val 16667"/>
              </a:avLst>
            </a:prstGeom>
            <a:solidFill>
              <a:srgbClr val="FFFFFF">
                <a:lumMod val="65000"/>
              </a:srgbClr>
            </a:solidFill>
            <a:ln w="9525">
              <a:solidFill>
                <a:srgbClr val="000000">
                  <a:lumMod val="50000"/>
                  <a:lumOff val="50000"/>
                </a:srgbClr>
              </a:solidFill>
              <a:round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Verdana" charset="0"/>
                <a:ea typeface="+mn-ea"/>
                <a:cs typeface="+mn-cs"/>
              </a:endParaRPr>
            </a:p>
          </p:txBody>
        </p:sp>
        <p:sp>
          <p:nvSpPr>
            <p:cNvPr id="23602" name="Rectangle 87"/>
            <p:cNvSpPr>
              <a:spLocks noChangeArrowheads="1"/>
            </p:cNvSpPr>
            <p:nvPr/>
          </p:nvSpPr>
          <p:spPr bwMode="auto">
            <a:xfrm>
              <a:off x="1685398" y="2471737"/>
              <a:ext cx="7493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900" dirty="0">
                  <a:solidFill>
                    <a:srgbClr val="000000"/>
                  </a:solidFill>
                  <a:latin typeface="Verdana" charset="0"/>
                </a:rPr>
                <a:t>Attributes</a:t>
              </a:r>
            </a:p>
          </p:txBody>
        </p:sp>
      </p:grpSp>
      <p:grpSp>
        <p:nvGrpSpPr>
          <p:cNvPr id="23563" name="Group 90"/>
          <p:cNvGrpSpPr>
            <a:grpSpLocks/>
          </p:cNvGrpSpPr>
          <p:nvPr/>
        </p:nvGrpSpPr>
        <p:grpSpPr bwMode="auto">
          <a:xfrm>
            <a:off x="5035550" y="2774950"/>
            <a:ext cx="990600" cy="1016000"/>
            <a:chOff x="1566335" y="2184399"/>
            <a:chExt cx="990600" cy="1016001"/>
          </a:xfrm>
        </p:grpSpPr>
        <p:sp>
          <p:nvSpPr>
            <p:cNvPr id="23587" name="AutoShape 322"/>
            <p:cNvSpPr>
              <a:spLocks noChangeArrowheads="1"/>
            </p:cNvSpPr>
            <p:nvPr/>
          </p:nvSpPr>
          <p:spPr bwMode="auto">
            <a:xfrm>
              <a:off x="1566335" y="2184399"/>
              <a:ext cx="990600" cy="1016001"/>
            </a:xfrm>
            <a:prstGeom prst="roundRect">
              <a:avLst>
                <a:gd name="adj" fmla="val 16667"/>
              </a:avLst>
            </a:prstGeom>
            <a:solidFill>
              <a:srgbClr val="EAEAEA"/>
            </a:solidFill>
            <a:ln>
              <a:noFill/>
            </a:ln>
            <a:effectLst>
              <a:prstShdw prst="shdw17" dist="17961" dir="2700000">
                <a:srgbClr val="8C8C8C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latin typeface="Verdana" charset="0"/>
              </a:endParaRPr>
            </a:p>
          </p:txBody>
        </p:sp>
        <p:sp>
          <p:nvSpPr>
            <p:cNvPr id="23588" name="Text Box 247"/>
            <p:cNvSpPr txBox="1">
              <a:spLocks noChangeArrowheads="1"/>
            </p:cNvSpPr>
            <p:nvPr/>
          </p:nvSpPr>
          <p:spPr bwMode="auto">
            <a:xfrm>
              <a:off x="1850498" y="2189162"/>
              <a:ext cx="422275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 dirty="0">
                  <a:solidFill>
                    <a:srgbClr val="000000"/>
                  </a:solidFill>
                  <a:latin typeface="Verdana" charset="0"/>
                </a:rPr>
                <a:t>DO</a:t>
              </a:r>
            </a:p>
          </p:txBody>
        </p:sp>
        <p:sp>
          <p:nvSpPr>
            <p:cNvPr id="23589" name="AutoShape 272"/>
            <p:cNvSpPr>
              <a:spLocks noChangeArrowheads="1"/>
            </p:cNvSpPr>
            <p:nvPr/>
          </p:nvSpPr>
          <p:spPr bwMode="auto">
            <a:xfrm>
              <a:off x="1853673" y="2749550"/>
              <a:ext cx="609600" cy="24130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>
              <a:noFill/>
            </a:ln>
            <a:effectLst>
              <a:prstShdw prst="shdw17" dist="17961" dir="2700000">
                <a:srgbClr val="858585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latin typeface="Verdana" charset="0"/>
              </a:endParaRPr>
            </a:p>
          </p:txBody>
        </p:sp>
        <p:sp>
          <p:nvSpPr>
            <p:cNvPr id="23590" name="AutoShape 272"/>
            <p:cNvSpPr>
              <a:spLocks noChangeArrowheads="1"/>
            </p:cNvSpPr>
            <p:nvPr/>
          </p:nvSpPr>
          <p:spPr bwMode="auto">
            <a:xfrm>
              <a:off x="1777473" y="2825750"/>
              <a:ext cx="609600" cy="24130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>
              <a:noFill/>
            </a:ln>
            <a:effectLst>
              <a:prstShdw prst="shdw17" dist="17961" dir="2700000">
                <a:srgbClr val="858585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latin typeface="Verdana" charset="0"/>
              </a:endParaRPr>
            </a:p>
          </p:txBody>
        </p:sp>
        <p:grpSp>
          <p:nvGrpSpPr>
            <p:cNvPr id="23591" name="Group 12"/>
            <p:cNvGrpSpPr>
              <a:grpSpLocks/>
            </p:cNvGrpSpPr>
            <p:nvPr/>
          </p:nvGrpSpPr>
          <p:grpSpPr bwMode="auto">
            <a:xfrm>
              <a:off x="1625073" y="2871788"/>
              <a:ext cx="712787" cy="242887"/>
              <a:chOff x="1739997" y="2577690"/>
              <a:chExt cx="712787" cy="242887"/>
            </a:xfrm>
          </p:grpSpPr>
          <p:sp>
            <p:nvSpPr>
              <p:cNvPr id="23594" name="AutoShape 272"/>
              <p:cNvSpPr>
                <a:spLocks noChangeArrowheads="1"/>
              </p:cNvSpPr>
              <p:nvPr/>
            </p:nvSpPr>
            <p:spPr bwMode="auto">
              <a:xfrm>
                <a:off x="1790797" y="2577690"/>
                <a:ext cx="609600" cy="242887"/>
              </a:xfrm>
              <a:prstGeom prst="roundRect">
                <a:avLst>
                  <a:gd name="adj" fmla="val 16667"/>
                </a:avLst>
              </a:prstGeom>
              <a:solidFill>
                <a:srgbClr val="DDDDDD"/>
              </a:solidFill>
              <a:ln>
                <a:noFill/>
              </a:ln>
              <a:effectLst>
                <a:prstShdw prst="shdw17" dist="17961" dir="2700000">
                  <a:srgbClr val="858585">
                    <a:alpha val="74997"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23595" name="Text Box 247"/>
              <p:cNvSpPr txBox="1">
                <a:spLocks noChangeArrowheads="1"/>
              </p:cNvSpPr>
              <p:nvPr/>
            </p:nvSpPr>
            <p:spPr bwMode="auto">
              <a:xfrm>
                <a:off x="1739997" y="2590390"/>
                <a:ext cx="712787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900" dirty="0">
                    <a:solidFill>
                      <a:srgbClr val="000000"/>
                    </a:solidFill>
                    <a:latin typeface="Verdana" charset="0"/>
                  </a:rPr>
                  <a:t>Elements</a:t>
                </a:r>
              </a:p>
            </p:txBody>
          </p:sp>
        </p:grpSp>
        <p:sp>
          <p:nvSpPr>
            <p:cNvPr id="43" name="AutoShape 288"/>
            <p:cNvSpPr>
              <a:spLocks noChangeArrowheads="1"/>
            </p:cNvSpPr>
            <p:nvPr/>
          </p:nvSpPr>
          <p:spPr bwMode="auto">
            <a:xfrm>
              <a:off x="1685398" y="2463799"/>
              <a:ext cx="762000" cy="228600"/>
            </a:xfrm>
            <a:prstGeom prst="roundRect">
              <a:avLst>
                <a:gd name="adj" fmla="val 16667"/>
              </a:avLst>
            </a:prstGeom>
            <a:solidFill>
              <a:srgbClr val="FFFFFF">
                <a:lumMod val="65000"/>
              </a:srgbClr>
            </a:solidFill>
            <a:ln w="9525">
              <a:solidFill>
                <a:srgbClr val="000000">
                  <a:lumMod val="50000"/>
                  <a:lumOff val="50000"/>
                </a:srgbClr>
              </a:solidFill>
              <a:round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Verdana" charset="0"/>
                <a:ea typeface="+mn-ea"/>
                <a:cs typeface="+mn-cs"/>
              </a:endParaRPr>
            </a:p>
          </p:txBody>
        </p:sp>
        <p:sp>
          <p:nvSpPr>
            <p:cNvPr id="23593" name="Rectangle 97"/>
            <p:cNvSpPr>
              <a:spLocks noChangeArrowheads="1"/>
            </p:cNvSpPr>
            <p:nvPr/>
          </p:nvSpPr>
          <p:spPr bwMode="auto">
            <a:xfrm>
              <a:off x="1685398" y="2471737"/>
              <a:ext cx="7493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900" dirty="0">
                  <a:solidFill>
                    <a:srgbClr val="000000"/>
                  </a:solidFill>
                  <a:latin typeface="Verdana" charset="0"/>
                </a:rPr>
                <a:t>Attributes</a:t>
              </a:r>
            </a:p>
          </p:txBody>
        </p:sp>
      </p:grpSp>
      <p:grpSp>
        <p:nvGrpSpPr>
          <p:cNvPr id="23564" name="Group 100"/>
          <p:cNvGrpSpPr>
            <a:grpSpLocks/>
          </p:cNvGrpSpPr>
          <p:nvPr/>
        </p:nvGrpSpPr>
        <p:grpSpPr bwMode="auto">
          <a:xfrm>
            <a:off x="5416550" y="3086100"/>
            <a:ext cx="990600" cy="1016000"/>
            <a:chOff x="1566335" y="2184399"/>
            <a:chExt cx="990600" cy="1016001"/>
          </a:xfrm>
        </p:grpSpPr>
        <p:sp>
          <p:nvSpPr>
            <p:cNvPr id="23578" name="AutoShape 322"/>
            <p:cNvSpPr>
              <a:spLocks noChangeArrowheads="1"/>
            </p:cNvSpPr>
            <p:nvPr/>
          </p:nvSpPr>
          <p:spPr bwMode="auto">
            <a:xfrm>
              <a:off x="1566335" y="2184399"/>
              <a:ext cx="990600" cy="1016001"/>
            </a:xfrm>
            <a:prstGeom prst="roundRect">
              <a:avLst>
                <a:gd name="adj" fmla="val 16667"/>
              </a:avLst>
            </a:prstGeom>
            <a:solidFill>
              <a:srgbClr val="EAEAEA"/>
            </a:solidFill>
            <a:ln>
              <a:noFill/>
            </a:ln>
            <a:effectLst>
              <a:prstShdw prst="shdw17" dist="17961" dir="2700000">
                <a:srgbClr val="8C8C8C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latin typeface="Verdana" charset="0"/>
              </a:endParaRPr>
            </a:p>
          </p:txBody>
        </p:sp>
        <p:sp>
          <p:nvSpPr>
            <p:cNvPr id="23579" name="Text Box 247"/>
            <p:cNvSpPr txBox="1">
              <a:spLocks noChangeArrowheads="1"/>
            </p:cNvSpPr>
            <p:nvPr/>
          </p:nvSpPr>
          <p:spPr bwMode="auto">
            <a:xfrm>
              <a:off x="1850498" y="2189162"/>
              <a:ext cx="422275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 dirty="0">
                  <a:solidFill>
                    <a:srgbClr val="000000"/>
                  </a:solidFill>
                  <a:latin typeface="Verdana" charset="0"/>
                </a:rPr>
                <a:t>DO</a:t>
              </a:r>
            </a:p>
          </p:txBody>
        </p:sp>
        <p:sp>
          <p:nvSpPr>
            <p:cNvPr id="23580" name="AutoShape 272"/>
            <p:cNvSpPr>
              <a:spLocks noChangeArrowheads="1"/>
            </p:cNvSpPr>
            <p:nvPr/>
          </p:nvSpPr>
          <p:spPr bwMode="auto">
            <a:xfrm>
              <a:off x="1853673" y="2749550"/>
              <a:ext cx="609600" cy="24130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>
              <a:noFill/>
            </a:ln>
            <a:effectLst>
              <a:prstShdw prst="shdw17" dist="17961" dir="2700000">
                <a:srgbClr val="858585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latin typeface="Verdana" charset="0"/>
              </a:endParaRPr>
            </a:p>
          </p:txBody>
        </p:sp>
        <p:sp>
          <p:nvSpPr>
            <p:cNvPr id="23581" name="AutoShape 272"/>
            <p:cNvSpPr>
              <a:spLocks noChangeArrowheads="1"/>
            </p:cNvSpPr>
            <p:nvPr/>
          </p:nvSpPr>
          <p:spPr bwMode="auto">
            <a:xfrm>
              <a:off x="1777473" y="2825750"/>
              <a:ext cx="609600" cy="24130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>
              <a:noFill/>
            </a:ln>
            <a:effectLst>
              <a:prstShdw prst="shdw17" dist="17961" dir="2700000">
                <a:srgbClr val="858585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latin typeface="Verdana" charset="0"/>
              </a:endParaRPr>
            </a:p>
          </p:txBody>
        </p:sp>
        <p:grpSp>
          <p:nvGrpSpPr>
            <p:cNvPr id="23582" name="Group 12"/>
            <p:cNvGrpSpPr>
              <a:grpSpLocks/>
            </p:cNvGrpSpPr>
            <p:nvPr/>
          </p:nvGrpSpPr>
          <p:grpSpPr bwMode="auto">
            <a:xfrm>
              <a:off x="1625073" y="2871788"/>
              <a:ext cx="712787" cy="242887"/>
              <a:chOff x="1739997" y="2577690"/>
              <a:chExt cx="712787" cy="242887"/>
            </a:xfrm>
          </p:grpSpPr>
          <p:sp>
            <p:nvSpPr>
              <p:cNvPr id="23585" name="AutoShape 272"/>
              <p:cNvSpPr>
                <a:spLocks noChangeArrowheads="1"/>
              </p:cNvSpPr>
              <p:nvPr/>
            </p:nvSpPr>
            <p:spPr bwMode="auto">
              <a:xfrm>
                <a:off x="1790797" y="2577690"/>
                <a:ext cx="609600" cy="242887"/>
              </a:xfrm>
              <a:prstGeom prst="roundRect">
                <a:avLst>
                  <a:gd name="adj" fmla="val 16667"/>
                </a:avLst>
              </a:prstGeom>
              <a:solidFill>
                <a:srgbClr val="DDDDDD"/>
              </a:solidFill>
              <a:ln>
                <a:noFill/>
              </a:ln>
              <a:effectLst>
                <a:prstShdw prst="shdw17" dist="17961" dir="2700000">
                  <a:srgbClr val="858585">
                    <a:alpha val="74997"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23586" name="Text Box 247"/>
              <p:cNvSpPr txBox="1">
                <a:spLocks noChangeArrowheads="1"/>
              </p:cNvSpPr>
              <p:nvPr/>
            </p:nvSpPr>
            <p:spPr bwMode="auto">
              <a:xfrm>
                <a:off x="1739997" y="2590390"/>
                <a:ext cx="712787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900" dirty="0">
                    <a:solidFill>
                      <a:srgbClr val="000000"/>
                    </a:solidFill>
                    <a:latin typeface="Verdana" charset="0"/>
                  </a:rPr>
                  <a:t>Elements</a:t>
                </a:r>
              </a:p>
            </p:txBody>
          </p:sp>
        </p:grpSp>
        <p:sp>
          <p:nvSpPr>
            <p:cNvPr id="53" name="AutoShape 288"/>
            <p:cNvSpPr>
              <a:spLocks noChangeArrowheads="1"/>
            </p:cNvSpPr>
            <p:nvPr/>
          </p:nvSpPr>
          <p:spPr bwMode="auto">
            <a:xfrm>
              <a:off x="1685398" y="2463799"/>
              <a:ext cx="762000" cy="228600"/>
            </a:xfrm>
            <a:prstGeom prst="roundRect">
              <a:avLst>
                <a:gd name="adj" fmla="val 16667"/>
              </a:avLst>
            </a:prstGeom>
            <a:solidFill>
              <a:srgbClr val="FFFFFF">
                <a:lumMod val="65000"/>
              </a:srgbClr>
            </a:solidFill>
            <a:ln w="9525">
              <a:solidFill>
                <a:srgbClr val="000000">
                  <a:lumMod val="50000"/>
                  <a:lumOff val="50000"/>
                </a:srgbClr>
              </a:solidFill>
              <a:round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Verdana" charset="0"/>
                <a:ea typeface="+mn-ea"/>
                <a:cs typeface="+mn-cs"/>
              </a:endParaRPr>
            </a:p>
          </p:txBody>
        </p:sp>
        <p:sp>
          <p:nvSpPr>
            <p:cNvPr id="23584" name="Rectangle 107"/>
            <p:cNvSpPr>
              <a:spLocks noChangeArrowheads="1"/>
            </p:cNvSpPr>
            <p:nvPr/>
          </p:nvSpPr>
          <p:spPr bwMode="auto">
            <a:xfrm>
              <a:off x="1685398" y="2471737"/>
              <a:ext cx="7493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900" dirty="0">
                  <a:solidFill>
                    <a:srgbClr val="000000"/>
                  </a:solidFill>
                  <a:latin typeface="Verdana" charset="0"/>
                </a:rPr>
                <a:t>Attributes</a:t>
              </a:r>
            </a:p>
          </p:txBody>
        </p:sp>
      </p:grpSp>
      <p:grpSp>
        <p:nvGrpSpPr>
          <p:cNvPr id="23565" name="Group 110"/>
          <p:cNvGrpSpPr>
            <a:grpSpLocks/>
          </p:cNvGrpSpPr>
          <p:nvPr/>
        </p:nvGrpSpPr>
        <p:grpSpPr bwMode="auto">
          <a:xfrm>
            <a:off x="5797550" y="3403600"/>
            <a:ext cx="990600" cy="1016000"/>
            <a:chOff x="1566335" y="2184399"/>
            <a:chExt cx="990600" cy="1016001"/>
          </a:xfrm>
        </p:grpSpPr>
        <p:sp>
          <p:nvSpPr>
            <p:cNvPr id="23569" name="AutoShape 322"/>
            <p:cNvSpPr>
              <a:spLocks noChangeArrowheads="1"/>
            </p:cNvSpPr>
            <p:nvPr/>
          </p:nvSpPr>
          <p:spPr bwMode="auto">
            <a:xfrm>
              <a:off x="1566335" y="2184399"/>
              <a:ext cx="990600" cy="1016001"/>
            </a:xfrm>
            <a:prstGeom prst="roundRect">
              <a:avLst>
                <a:gd name="adj" fmla="val 16667"/>
              </a:avLst>
            </a:prstGeom>
            <a:solidFill>
              <a:srgbClr val="EAEAEA"/>
            </a:solidFill>
            <a:ln>
              <a:noFill/>
            </a:ln>
            <a:effectLst>
              <a:prstShdw prst="shdw17" dist="17961" dir="2700000">
                <a:srgbClr val="8C8C8C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latin typeface="Verdana" charset="0"/>
              </a:endParaRPr>
            </a:p>
          </p:txBody>
        </p:sp>
        <p:sp>
          <p:nvSpPr>
            <p:cNvPr id="23570" name="Text Box 247"/>
            <p:cNvSpPr txBox="1">
              <a:spLocks noChangeArrowheads="1"/>
            </p:cNvSpPr>
            <p:nvPr/>
          </p:nvSpPr>
          <p:spPr bwMode="auto">
            <a:xfrm>
              <a:off x="1850498" y="2189162"/>
              <a:ext cx="422275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 dirty="0">
                  <a:solidFill>
                    <a:srgbClr val="000000"/>
                  </a:solidFill>
                  <a:latin typeface="Verdana" charset="0"/>
                </a:rPr>
                <a:t>DO</a:t>
              </a:r>
            </a:p>
          </p:txBody>
        </p:sp>
        <p:sp>
          <p:nvSpPr>
            <p:cNvPr id="23571" name="AutoShape 272"/>
            <p:cNvSpPr>
              <a:spLocks noChangeArrowheads="1"/>
            </p:cNvSpPr>
            <p:nvPr/>
          </p:nvSpPr>
          <p:spPr bwMode="auto">
            <a:xfrm>
              <a:off x="1853673" y="2749550"/>
              <a:ext cx="609600" cy="24130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>
              <a:noFill/>
            </a:ln>
            <a:effectLst>
              <a:prstShdw prst="shdw17" dist="17961" dir="2700000">
                <a:srgbClr val="858585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latin typeface="Verdana" charset="0"/>
              </a:endParaRPr>
            </a:p>
          </p:txBody>
        </p:sp>
        <p:sp>
          <p:nvSpPr>
            <p:cNvPr id="23572" name="AutoShape 272"/>
            <p:cNvSpPr>
              <a:spLocks noChangeArrowheads="1"/>
            </p:cNvSpPr>
            <p:nvPr/>
          </p:nvSpPr>
          <p:spPr bwMode="auto">
            <a:xfrm>
              <a:off x="1777473" y="2825750"/>
              <a:ext cx="609600" cy="24130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>
              <a:noFill/>
            </a:ln>
            <a:effectLst>
              <a:prstShdw prst="shdw17" dist="17961" dir="2700000">
                <a:srgbClr val="858585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latin typeface="Verdana" charset="0"/>
              </a:endParaRPr>
            </a:p>
          </p:txBody>
        </p:sp>
        <p:grpSp>
          <p:nvGrpSpPr>
            <p:cNvPr id="23573" name="Group 12"/>
            <p:cNvGrpSpPr>
              <a:grpSpLocks/>
            </p:cNvGrpSpPr>
            <p:nvPr/>
          </p:nvGrpSpPr>
          <p:grpSpPr bwMode="auto">
            <a:xfrm>
              <a:off x="1625073" y="2871788"/>
              <a:ext cx="712787" cy="242887"/>
              <a:chOff x="1739997" y="2577690"/>
              <a:chExt cx="712787" cy="242887"/>
            </a:xfrm>
          </p:grpSpPr>
          <p:sp>
            <p:nvSpPr>
              <p:cNvPr id="23576" name="AutoShape 272"/>
              <p:cNvSpPr>
                <a:spLocks noChangeArrowheads="1"/>
              </p:cNvSpPr>
              <p:nvPr/>
            </p:nvSpPr>
            <p:spPr bwMode="auto">
              <a:xfrm>
                <a:off x="1790797" y="2577690"/>
                <a:ext cx="609600" cy="242887"/>
              </a:xfrm>
              <a:prstGeom prst="roundRect">
                <a:avLst>
                  <a:gd name="adj" fmla="val 16667"/>
                </a:avLst>
              </a:prstGeom>
              <a:solidFill>
                <a:srgbClr val="DDDDDD"/>
              </a:solidFill>
              <a:ln>
                <a:noFill/>
              </a:ln>
              <a:effectLst>
                <a:prstShdw prst="shdw17" dist="17961" dir="2700000">
                  <a:srgbClr val="858585">
                    <a:alpha val="74997"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23577" name="Text Box 247"/>
              <p:cNvSpPr txBox="1">
                <a:spLocks noChangeArrowheads="1"/>
              </p:cNvSpPr>
              <p:nvPr/>
            </p:nvSpPr>
            <p:spPr bwMode="auto">
              <a:xfrm>
                <a:off x="1739997" y="2590390"/>
                <a:ext cx="712787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900" dirty="0">
                    <a:solidFill>
                      <a:srgbClr val="000000"/>
                    </a:solidFill>
                    <a:latin typeface="Verdana" charset="0"/>
                  </a:rPr>
                  <a:t>Elements</a:t>
                </a:r>
              </a:p>
            </p:txBody>
          </p:sp>
        </p:grpSp>
        <p:sp>
          <p:nvSpPr>
            <p:cNvPr id="63" name="AutoShape 288"/>
            <p:cNvSpPr>
              <a:spLocks noChangeArrowheads="1"/>
            </p:cNvSpPr>
            <p:nvPr/>
          </p:nvSpPr>
          <p:spPr bwMode="auto">
            <a:xfrm>
              <a:off x="1685398" y="2463799"/>
              <a:ext cx="762000" cy="228600"/>
            </a:xfrm>
            <a:prstGeom prst="roundRect">
              <a:avLst>
                <a:gd name="adj" fmla="val 16667"/>
              </a:avLst>
            </a:prstGeom>
            <a:solidFill>
              <a:srgbClr val="FFFFFF">
                <a:lumMod val="65000"/>
              </a:srgbClr>
            </a:solidFill>
            <a:ln w="9525">
              <a:solidFill>
                <a:srgbClr val="000000">
                  <a:lumMod val="50000"/>
                  <a:lumOff val="50000"/>
                </a:srgbClr>
              </a:solidFill>
              <a:round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Verdana" charset="0"/>
                <a:ea typeface="+mn-ea"/>
                <a:cs typeface="+mn-cs"/>
              </a:endParaRPr>
            </a:p>
          </p:txBody>
        </p:sp>
        <p:sp>
          <p:nvSpPr>
            <p:cNvPr id="23575" name="Rectangle 117"/>
            <p:cNvSpPr>
              <a:spLocks noChangeArrowheads="1"/>
            </p:cNvSpPr>
            <p:nvPr/>
          </p:nvSpPr>
          <p:spPr bwMode="auto">
            <a:xfrm>
              <a:off x="1685398" y="2471737"/>
              <a:ext cx="7493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900" dirty="0">
                  <a:solidFill>
                    <a:srgbClr val="000000"/>
                  </a:solidFill>
                  <a:latin typeface="Verdana" charset="0"/>
                </a:rPr>
                <a:t>Attributes</a:t>
              </a:r>
            </a:p>
          </p:txBody>
        </p:sp>
      </p:grpSp>
      <p:sp>
        <p:nvSpPr>
          <p:cNvPr id="23566" name="TextBox 1"/>
          <p:cNvSpPr txBox="1">
            <a:spLocks noChangeArrowheads="1"/>
          </p:cNvSpPr>
          <p:nvPr/>
        </p:nvSpPr>
        <p:spPr bwMode="auto">
          <a:xfrm>
            <a:off x="4021138" y="5138738"/>
            <a:ext cx="15440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/>
              <a:t>DO Repository</a:t>
            </a:r>
            <a:endParaRPr lang="en-US" sz="1800" dirty="0"/>
          </a:p>
        </p:txBody>
      </p:sp>
      <p:cxnSp>
        <p:nvCxnSpPr>
          <p:cNvPr id="4" name="Straight Arrow Connector 3"/>
          <p:cNvCxnSpPr>
            <a:stCxn id="23566" idx="3"/>
          </p:cNvCxnSpPr>
          <p:nvPr/>
        </p:nvCxnSpPr>
        <p:spPr>
          <a:xfrm>
            <a:off x="5565150" y="5323404"/>
            <a:ext cx="1521450" cy="35996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2743200" y="5324475"/>
            <a:ext cx="1143000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22400" y="6018292"/>
            <a:ext cx="4697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Certain DOs contain desired data or information</a:t>
            </a:r>
          </a:p>
          <a:p>
            <a:r>
              <a:rPr lang="en-US" dirty="0" smtClean="0"/>
              <a:t>Other DOs contain metadata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239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1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Who is responsible for operating the GHR?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7257"/>
            <a:ext cx="8535132" cy="496934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original GHR was operated by CNRI in Reston, VA in the US since the mid to late 1990s.</a:t>
            </a:r>
          </a:p>
          <a:p>
            <a:r>
              <a:rPr lang="en-US" sz="2400" dirty="0" smtClean="0"/>
              <a:t>Until recently, CNRI had the sole credential and authorization to create all new prefixes.</a:t>
            </a:r>
          </a:p>
          <a:p>
            <a:r>
              <a:rPr lang="en-US" sz="2400" dirty="0" smtClean="0"/>
              <a:t>CNRI decided to further enhance and develop the GHR architecture to enable multiple organizations to coordinate and administer the GHR on a multi-primary basis under the overall administration of the DONA Foundation.</a:t>
            </a:r>
          </a:p>
          <a:p>
            <a:r>
              <a:rPr lang="en-US" sz="2400" dirty="0" smtClean="0"/>
              <a:t>The current GHR maintains backwards compatibility with all legacy handle prefixes.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493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Outline of the Talk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Internet Objectives and Evolution</a:t>
            </a:r>
          </a:p>
          <a:p>
            <a:pPr lvl="1"/>
            <a:r>
              <a:rPr lang="en-US" dirty="0" smtClean="0"/>
              <a:t>Protocols to enable connectivity between networks and computers</a:t>
            </a:r>
          </a:p>
          <a:p>
            <a:pPr lvl="1"/>
            <a:r>
              <a:rPr lang="en-US" dirty="0" smtClean="0"/>
              <a:t>Social Structures to guide its evolution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Managing Digital Information in the Internet</a:t>
            </a:r>
          </a:p>
          <a:p>
            <a:pPr lvl="1"/>
            <a:r>
              <a:rPr lang="en-US" dirty="0" smtClean="0"/>
              <a:t>The Digital Object Architecture</a:t>
            </a:r>
          </a:p>
          <a:p>
            <a:pPr lvl="1"/>
            <a:r>
              <a:rPr lang="en-US" dirty="0" smtClean="0"/>
              <a:t>Near-term Applications</a:t>
            </a:r>
          </a:p>
          <a:p>
            <a:pPr lvl="1"/>
            <a:r>
              <a:rPr lang="en-US" dirty="0" smtClean="0"/>
              <a:t>Preservation &amp; long term access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Guiding the Infrastructure </a:t>
            </a:r>
            <a:r>
              <a:rPr lang="en-US" b="1" dirty="0" smtClean="0">
                <a:solidFill>
                  <a:srgbClr val="0000FF"/>
                </a:solidFill>
              </a:rPr>
              <a:t>Evolution</a:t>
            </a:r>
            <a:endParaRPr lang="en-US" b="1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The DONA Foundation</a:t>
            </a:r>
          </a:p>
          <a:p>
            <a:pPr lvl="1"/>
            <a:r>
              <a:rPr lang="en-US" dirty="0" smtClean="0"/>
              <a:t>Empowering the technical community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605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1"/>
          <p:cNvSpPr txBox="1">
            <a:spLocks noChangeArrowheads="1"/>
          </p:cNvSpPr>
          <p:nvPr/>
        </p:nvSpPr>
        <p:spPr bwMode="auto">
          <a:xfrm>
            <a:off x="2613025" y="711200"/>
            <a:ext cx="3673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FF0000"/>
                </a:solidFill>
              </a:rPr>
              <a:t>DONA Foundation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58800" y="1595438"/>
            <a:ext cx="77724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58800" y="1595438"/>
            <a:ext cx="7950200" cy="5262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  <a:defRPr/>
            </a:pPr>
            <a:r>
              <a:rPr lang="en-US" sz="2800" dirty="0"/>
              <a:t>Non-profit organization </a:t>
            </a:r>
            <a:r>
              <a:rPr lang="en-US" sz="2800" dirty="0" smtClean="0"/>
              <a:t>established January 2014 in Geneva, Switzerland</a:t>
            </a:r>
            <a:endParaRPr lang="en-US" sz="2800" dirty="0"/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 smtClean="0"/>
              <a:t>Currently 9 members of the Board </a:t>
            </a:r>
            <a:r>
              <a:rPr lang="en-US" sz="2800" dirty="0"/>
              <a:t>of Directors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 smtClean="0"/>
              <a:t>Provides overall administration of </a:t>
            </a:r>
            <a:r>
              <a:rPr lang="en-US" sz="2800" dirty="0"/>
              <a:t>the Global Handle Registry (GHR)</a:t>
            </a:r>
            <a:r>
              <a:rPr lang="en-US" sz="2800" dirty="0" smtClean="0"/>
              <a:t>, will support relevant standards and outreach activities, </a:t>
            </a:r>
            <a:r>
              <a:rPr lang="en-US" sz="2800" dirty="0"/>
              <a:t>including pilot </a:t>
            </a:r>
            <a:r>
              <a:rPr lang="en-US" sz="2800" dirty="0" smtClean="0"/>
              <a:t>projects, </a:t>
            </a:r>
            <a:r>
              <a:rPr lang="en-US" sz="2800" dirty="0"/>
              <a:t>to increase awareness of the </a:t>
            </a:r>
            <a:r>
              <a:rPr lang="en-US" sz="2800" dirty="0" smtClean="0"/>
              <a:t>DOA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 smtClean="0"/>
              <a:t>Currently, five organizations have signed MPA Service Agreements; and two others have been designated as MPAs.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 smtClean="0"/>
              <a:t>Approximately 12 MPAs are anticipated by 2018.</a:t>
            </a:r>
            <a:endParaRPr lang="en-US" sz="2800" dirty="0"/>
          </a:p>
          <a:p>
            <a:pPr>
              <a:defRPr/>
            </a:pP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899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1"/>
          <p:cNvSpPr txBox="1">
            <a:spLocks noChangeArrowheads="1"/>
          </p:cNvSpPr>
          <p:nvPr/>
        </p:nvSpPr>
        <p:spPr bwMode="auto">
          <a:xfrm>
            <a:off x="1306513" y="303213"/>
            <a:ext cx="52575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b="1" dirty="0" smtClean="0">
                <a:solidFill>
                  <a:srgbClr val="FF0000"/>
                </a:solidFill>
              </a:rPr>
              <a:t>Administration </a:t>
            </a:r>
            <a:r>
              <a:rPr lang="en-US" sz="3600" b="1" dirty="0">
                <a:solidFill>
                  <a:srgbClr val="FF0000"/>
                </a:solidFill>
              </a:rPr>
              <a:t>of the GHR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306513" y="4410075"/>
            <a:ext cx="976312" cy="82232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MPA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690813" y="4410075"/>
            <a:ext cx="1014412" cy="82232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MPA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970338" y="4410075"/>
            <a:ext cx="1063625" cy="82232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MPA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34001" y="4346575"/>
            <a:ext cx="935038" cy="82391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MPA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630988" y="4343400"/>
            <a:ext cx="959130" cy="82391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MPA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0727" name="TextBox 7"/>
          <p:cNvSpPr txBox="1">
            <a:spLocks noChangeArrowheads="1"/>
          </p:cNvSpPr>
          <p:nvPr/>
        </p:nvSpPr>
        <p:spPr bwMode="auto">
          <a:xfrm>
            <a:off x="3970338" y="2859088"/>
            <a:ext cx="17498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 </a:t>
            </a:r>
            <a:r>
              <a:rPr lang="en-US" sz="2000" dirty="0" smtClean="0"/>
              <a:t>Multi-Primary</a:t>
            </a:r>
            <a:endParaRPr lang="en-US" sz="2000" dirty="0"/>
          </a:p>
          <a:p>
            <a:pPr eaLnBrk="1" hangingPunct="1"/>
            <a:r>
              <a:rPr lang="en-US" sz="2000" dirty="0"/>
              <a:t>Administrator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597400" y="3732213"/>
            <a:ext cx="0" cy="611187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29" name="TextBox 10"/>
          <p:cNvSpPr txBox="1">
            <a:spLocks noChangeArrowheads="1"/>
          </p:cNvSpPr>
          <p:nvPr/>
        </p:nvSpPr>
        <p:spPr bwMode="auto">
          <a:xfrm>
            <a:off x="1214438" y="5583238"/>
            <a:ext cx="74383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/>
              <a:t>Each MPA</a:t>
            </a:r>
            <a:r>
              <a:rPr lang="en-US" sz="2000" dirty="0"/>
              <a:t> </a:t>
            </a:r>
            <a:r>
              <a:rPr lang="en-US" sz="2000" dirty="0" smtClean="0"/>
              <a:t>operates </a:t>
            </a:r>
            <a:r>
              <a:rPr lang="en-US" sz="2000" dirty="0"/>
              <a:t>independently of the </a:t>
            </a:r>
            <a:r>
              <a:rPr lang="en-US" sz="2000" dirty="0" smtClean="0"/>
              <a:t>others; and each mirrors the</a:t>
            </a:r>
          </a:p>
          <a:p>
            <a:pPr eaLnBrk="1" hangingPunct="1"/>
            <a:r>
              <a:rPr lang="en-US" sz="2000" dirty="0" smtClean="0"/>
              <a:t>others’ one-delimiter prefix handle </a:t>
            </a:r>
            <a:r>
              <a:rPr lang="en-US" sz="2000" dirty="0"/>
              <a:t>records up to an initial </a:t>
            </a:r>
            <a:r>
              <a:rPr lang="en-US" sz="2000" dirty="0" smtClean="0"/>
              <a:t>limit.</a:t>
            </a:r>
            <a:endParaRPr lang="en-US" sz="2000" dirty="0"/>
          </a:p>
        </p:txBody>
      </p:sp>
      <p:sp>
        <p:nvSpPr>
          <p:cNvPr id="30730" name="TextBox 11"/>
          <p:cNvSpPr txBox="1">
            <a:spLocks noChangeArrowheads="1"/>
          </p:cNvSpPr>
          <p:nvPr/>
        </p:nvSpPr>
        <p:spPr bwMode="auto">
          <a:xfrm>
            <a:off x="979488" y="2859088"/>
            <a:ext cx="18069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   </a:t>
            </a:r>
            <a:r>
              <a:rPr lang="en-US" sz="2000" dirty="0" smtClean="0"/>
              <a:t>Multi-Primary</a:t>
            </a:r>
            <a:endParaRPr lang="en-US" sz="2000" dirty="0"/>
          </a:p>
          <a:p>
            <a:pPr eaLnBrk="1" hangingPunct="1"/>
            <a:r>
              <a:rPr lang="en-US" sz="2000" dirty="0" smtClean="0"/>
              <a:t>  Administrator</a:t>
            </a:r>
            <a:endParaRPr lang="en-US" sz="20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855788" y="3735388"/>
            <a:ext cx="0" cy="611187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32" name="TextBox 8"/>
          <p:cNvSpPr txBox="1">
            <a:spLocks noChangeArrowheads="1"/>
          </p:cNvSpPr>
          <p:nvPr/>
        </p:nvSpPr>
        <p:spPr bwMode="auto">
          <a:xfrm>
            <a:off x="6630988" y="2849563"/>
            <a:ext cx="15440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/>
              <a:t>Multi-Primary</a:t>
            </a:r>
            <a:endParaRPr lang="en-US" sz="1800" dirty="0"/>
          </a:p>
          <a:p>
            <a:pPr eaLnBrk="1" hangingPunct="1"/>
            <a:r>
              <a:rPr lang="en-US" sz="1800" dirty="0"/>
              <a:t>Administrator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127875" y="3719513"/>
            <a:ext cx="0" cy="611187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690813" y="1446213"/>
            <a:ext cx="3578225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00"/>
                </a:solidFill>
              </a:rPr>
              <a:t>DONA  Foundation</a:t>
            </a:r>
          </a:p>
        </p:txBody>
      </p:sp>
      <p:sp>
        <p:nvSpPr>
          <p:cNvPr id="30735" name="TextBox 18"/>
          <p:cNvSpPr txBox="1">
            <a:spLocks noChangeArrowheads="1"/>
          </p:cNvSpPr>
          <p:nvPr/>
        </p:nvSpPr>
        <p:spPr bwMode="auto">
          <a:xfrm>
            <a:off x="6630988" y="1222375"/>
            <a:ext cx="230250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Credentialing</a:t>
            </a:r>
          </a:p>
          <a:p>
            <a:pPr eaLnBrk="1" hangingPunct="1"/>
            <a:r>
              <a:rPr lang="en-US" sz="1800" dirty="0"/>
              <a:t>Signing Credentials</a:t>
            </a:r>
          </a:p>
          <a:p>
            <a:pPr eaLnBrk="1" hangingPunct="1"/>
            <a:r>
              <a:rPr lang="en-US" sz="1800" dirty="0" smtClean="0"/>
              <a:t>Overall Administration</a:t>
            </a:r>
            <a:endParaRPr lang="en-US" sz="18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685800" y="996950"/>
            <a:ext cx="77724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7" name="TextBox 1"/>
          <p:cNvSpPr txBox="1">
            <a:spLocks noChangeArrowheads="1"/>
          </p:cNvSpPr>
          <p:nvPr/>
        </p:nvSpPr>
        <p:spPr bwMode="auto">
          <a:xfrm>
            <a:off x="238059" y="1676400"/>
            <a:ext cx="24417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 </a:t>
            </a:r>
            <a:r>
              <a:rPr lang="en-US" sz="1800" dirty="0" smtClean="0"/>
              <a:t>Non-</a:t>
            </a:r>
            <a:r>
              <a:rPr lang="en-US" sz="1800" dirty="0"/>
              <a:t>p</a:t>
            </a:r>
            <a:r>
              <a:rPr lang="en-US" sz="1800" dirty="0" smtClean="0"/>
              <a:t>rofit organization</a:t>
            </a:r>
          </a:p>
          <a:p>
            <a:pPr eaLnBrk="1" hangingPunct="1"/>
            <a:r>
              <a:rPr lang="en-US" sz="1800" dirty="0" smtClean="0"/>
              <a:t> in Geneva, Switzerland</a:t>
            </a:r>
            <a:endParaRPr lang="en-US" sz="18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208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Concluding Remarks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13148" cy="500729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For real-time communications, information as to how best to process a digital object is useful</a:t>
            </a:r>
          </a:p>
          <a:p>
            <a:r>
              <a:rPr lang="en-US" dirty="0" smtClean="0"/>
              <a:t>Context may be needed to support interoperability across heterogeneous information systems</a:t>
            </a:r>
          </a:p>
          <a:p>
            <a:r>
              <a:rPr lang="en-US" dirty="0" smtClean="0"/>
              <a:t>System interoperability is critical, and also requires security for more wide-spread application</a:t>
            </a:r>
          </a:p>
          <a:p>
            <a:r>
              <a:rPr lang="en-US" dirty="0"/>
              <a:t>Some level of abstraction is necessary for long-lived systems, since the underlying technologies will surely change over </a:t>
            </a:r>
            <a:r>
              <a:rPr lang="en-US" dirty="0" smtClean="0"/>
              <a:t>time</a:t>
            </a:r>
          </a:p>
          <a:p>
            <a:r>
              <a:rPr lang="en-US" dirty="0" smtClean="0"/>
              <a:t>The Digital Object Architecture is an effective choice to satisfy these objectives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321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13" y="274638"/>
            <a:ext cx="8589962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ea typeface="+mj-ea"/>
                <a:cs typeface="+mj-cs"/>
              </a:rPr>
              <a:t>Bindings to Technology vs. Information</a:t>
            </a:r>
            <a:endParaRPr lang="en-US" b="1" dirty="0">
              <a:solidFill>
                <a:srgbClr val="FF0000"/>
              </a:solidFill>
              <a:ea typeface="+mj-ea"/>
              <a:cs typeface="+mj-cs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dirty="0">
                <a:latin typeface="Calibri" charset="0"/>
              </a:rPr>
              <a:t>Arpanet – 16 bit addresses </a:t>
            </a:r>
            <a:r>
              <a:rPr lang="en-US" dirty="0">
                <a:latin typeface="Calibri" charset="0"/>
                <a:sym typeface="Wingdings" charset="0"/>
              </a:rPr>
              <a:t> wires</a:t>
            </a:r>
          </a:p>
          <a:p>
            <a:pPr eaLnBrk="1" hangingPunct="1"/>
            <a:r>
              <a:rPr lang="en-US" dirty="0">
                <a:latin typeface="Calibri" charset="0"/>
                <a:sym typeface="Wingdings" charset="0"/>
              </a:rPr>
              <a:t>Internet – 32 bit IP addresses  machines</a:t>
            </a:r>
          </a:p>
          <a:p>
            <a:pPr eaLnBrk="1" hangingPunct="1"/>
            <a:r>
              <a:rPr lang="en-US" dirty="0">
                <a:latin typeface="Calibri" charset="0"/>
                <a:sym typeface="Wingdings" charset="0"/>
              </a:rPr>
              <a:t>Web -  URLs  &lt;IP Address/filename&gt;</a:t>
            </a:r>
          </a:p>
          <a:p>
            <a:pPr eaLnBrk="1" hangingPunct="1"/>
            <a:r>
              <a:rPr lang="en-US" dirty="0">
                <a:latin typeface="Calibri" charset="0"/>
                <a:sym typeface="Wingdings" charset="0"/>
              </a:rPr>
              <a:t>Digital Object </a:t>
            </a:r>
            <a:r>
              <a:rPr lang="en-US" dirty="0" smtClean="0">
                <a:latin typeface="Calibri" charset="0"/>
                <a:sym typeface="Wingdings" charset="0"/>
              </a:rPr>
              <a:t>Architecture</a:t>
            </a:r>
          </a:p>
          <a:p>
            <a:pPr lvl="1"/>
            <a:r>
              <a:rPr lang="en-US" dirty="0" smtClean="0">
                <a:latin typeface="Calibri" charset="0"/>
                <a:sym typeface="Wingdings" charset="0"/>
              </a:rPr>
              <a:t>Describes a means of managing information over both short and long time frames</a:t>
            </a:r>
          </a:p>
          <a:p>
            <a:pPr lvl="1"/>
            <a:r>
              <a:rPr lang="en-US" dirty="0" smtClean="0">
                <a:latin typeface="Calibri" charset="0"/>
                <a:sym typeface="Wingdings" charset="0"/>
              </a:rPr>
              <a:t>Digital Objects are the basic structures</a:t>
            </a:r>
          </a:p>
          <a:p>
            <a:pPr lvl="1"/>
            <a:r>
              <a:rPr lang="en-US" dirty="0" smtClean="0">
                <a:latin typeface="Calibri" charset="0"/>
                <a:sym typeface="Wingdings" charset="0"/>
              </a:rPr>
              <a:t>includes a resolution component that resolves identifiers to “state information” </a:t>
            </a:r>
            <a:r>
              <a:rPr lang="en-US" dirty="0">
                <a:latin typeface="Calibri" charset="0"/>
                <a:sym typeface="Wingdings" charset="0"/>
              </a:rPr>
              <a:t>about the desired </a:t>
            </a:r>
            <a:r>
              <a:rPr lang="en-US" dirty="0" smtClean="0">
                <a:latin typeface="Calibri" charset="0"/>
                <a:sym typeface="Wingdings" charset="0"/>
              </a:rPr>
              <a:t>information</a:t>
            </a:r>
          </a:p>
          <a:p>
            <a:pPr lvl="1"/>
            <a:r>
              <a:rPr lang="en-US" dirty="0" smtClean="0">
                <a:latin typeface="Calibri" charset="0"/>
                <a:sym typeface="Wingdings" charset="0"/>
              </a:rPr>
              <a:t>such </a:t>
            </a:r>
            <a:r>
              <a:rPr lang="en-US" dirty="0">
                <a:latin typeface="Calibri" charset="0"/>
                <a:sym typeface="Wingdings" charset="0"/>
              </a:rPr>
              <a:t>as access </a:t>
            </a:r>
            <a:r>
              <a:rPr lang="en-US" dirty="0" smtClean="0">
                <a:latin typeface="Calibri" charset="0"/>
                <a:sym typeface="Wingdings" charset="0"/>
              </a:rPr>
              <a:t>means, </a:t>
            </a:r>
            <a:r>
              <a:rPr lang="en-US" dirty="0">
                <a:latin typeface="Calibri" charset="0"/>
                <a:sym typeface="Wingdings" charset="0"/>
              </a:rPr>
              <a:t>multiple locations, authentication, public keys, </a:t>
            </a:r>
            <a:r>
              <a:rPr lang="en-US" dirty="0" smtClean="0">
                <a:latin typeface="Calibri" charset="0"/>
                <a:sym typeface="Wingdings" charset="0"/>
              </a:rPr>
              <a:t>and terms </a:t>
            </a:r>
            <a:r>
              <a:rPr lang="en-US" dirty="0">
                <a:latin typeface="Calibri" charset="0"/>
                <a:sym typeface="Wingdings" charset="0"/>
              </a:rPr>
              <a:t>and conditions for </a:t>
            </a:r>
            <a:r>
              <a:rPr lang="en-US" dirty="0" smtClean="0">
                <a:latin typeface="Calibri" charset="0"/>
                <a:sym typeface="Wingdings" charset="0"/>
              </a:rPr>
              <a:t>use</a:t>
            </a:r>
            <a:r>
              <a:rPr lang="en-US" dirty="0">
                <a:latin typeface="Calibri" charset="0"/>
                <a:sym typeface="Wingdings" charset="0"/>
              </a:rPr>
              <a:t>.</a:t>
            </a:r>
            <a:endParaRPr lang="en-US" dirty="0">
              <a:latin typeface="Calibri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622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Fundamental properties of the Digital Object Architecture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based on the same architectural ideas that are embedded in the Internet’s architecture and which have sustained its evolution, the two most important of which are: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Open Architecture </a:t>
            </a:r>
            <a:r>
              <a:rPr lang="en-US" dirty="0" smtClean="0"/>
              <a:t>(defined protocols</a:t>
            </a:r>
            <a:r>
              <a:rPr lang="en-US" dirty="0"/>
              <a:t> &amp;</a:t>
            </a:r>
            <a:r>
              <a:rPr lang="en-US" dirty="0" smtClean="0"/>
              <a:t> interfaces)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Independence</a:t>
            </a:r>
            <a:r>
              <a:rPr lang="en-US" dirty="0" smtClean="0"/>
              <a:t> from the underlying </a:t>
            </a:r>
            <a:r>
              <a:rPr lang="en-US" dirty="0" smtClean="0"/>
              <a:t>technology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Integrated in the Internet</a:t>
            </a:r>
            <a:endParaRPr lang="en-US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894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General Characteristics of the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Digital Object Architecture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9459"/>
            <a:ext cx="8229600" cy="4786183"/>
          </a:xfrm>
        </p:spPr>
        <p:txBody>
          <a:bodyPr>
            <a:normAutofit/>
          </a:bodyPr>
          <a:lstStyle/>
          <a:p>
            <a:r>
              <a:rPr lang="en-US" dirty="0" smtClean="0"/>
              <a:t>Basic starting point is the concept of a  “Digital Object” (DO) defined as a set of bits, or set of sequences of bits, having an associated unique persistent identifier; and one or more DOs may be integrated as a single operational entity.</a:t>
            </a:r>
          </a:p>
          <a:p>
            <a:r>
              <a:rPr lang="en-US" dirty="0" smtClean="0"/>
              <a:t>Describes the management of DOs with an “</a:t>
            </a:r>
            <a:r>
              <a:rPr lang="en-US" dirty="0" smtClean="0">
                <a:solidFill>
                  <a:srgbClr val="0000FF"/>
                </a:solidFill>
              </a:rPr>
              <a:t>open architecture </a:t>
            </a:r>
            <a:r>
              <a:rPr lang="en-US" dirty="0" smtClean="0"/>
              <a:t>approach,” and supports direct interaction with DOs using identifiers. </a:t>
            </a:r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85800" y="1417638"/>
            <a:ext cx="77724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156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 charset="0"/>
              </a:rPr>
              <a:t>Components of the DOA </a:t>
            </a:r>
            <a:endParaRPr lang="en-US" b="1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b="1" dirty="0" smtClean="0">
                <a:solidFill>
                  <a:srgbClr val="0000FF"/>
                </a:solidFill>
              </a:rPr>
              <a:t>Identifier/resolution mechanism</a:t>
            </a:r>
            <a:r>
              <a:rPr lang="en-US" dirty="0" smtClean="0"/>
              <a:t>, known as the Handle System</a:t>
            </a:r>
          </a:p>
          <a:p>
            <a:pPr>
              <a:defRPr/>
            </a:pPr>
            <a:r>
              <a:rPr lang="en-US" b="1" dirty="0" smtClean="0">
                <a:solidFill>
                  <a:srgbClr val="0000FF"/>
                </a:solidFill>
              </a:rPr>
              <a:t>DO Repositories </a:t>
            </a:r>
            <a:r>
              <a:rPr lang="en-US" dirty="0" smtClean="0"/>
              <a:t>store DOs and enable access by means of identifiers</a:t>
            </a:r>
          </a:p>
          <a:p>
            <a:pPr>
              <a:defRPr/>
            </a:pPr>
            <a:r>
              <a:rPr lang="en-US" b="1" dirty="0" smtClean="0">
                <a:solidFill>
                  <a:srgbClr val="0000FF"/>
                </a:solidFill>
              </a:rPr>
              <a:t>DO Registries </a:t>
            </a:r>
            <a:r>
              <a:rPr lang="en-US" dirty="0" smtClean="0"/>
              <a:t>store metadata records about DOs and enable them to be found by searching.</a:t>
            </a:r>
          </a:p>
          <a:p>
            <a:pPr>
              <a:defRPr/>
            </a:pPr>
            <a:r>
              <a:rPr lang="en-US" dirty="0" smtClean="0"/>
              <a:t>Registries use Repositories; Repositories require registries.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00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CORDRA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An integration of the DO Repository and DO Registry components</a:t>
            </a:r>
          </a:p>
          <a:p>
            <a:r>
              <a:rPr lang="en-US" dirty="0" smtClean="0"/>
              <a:t>Available for download from cordra.org in one of two modes:</a:t>
            </a:r>
          </a:p>
          <a:p>
            <a:pPr lvl="1"/>
            <a:r>
              <a:rPr lang="en-US" dirty="0" smtClean="0"/>
              <a:t>Experimental mode to evaluate the technology where CNRI provides both the prefix to use for identification of DOs and also provides the handle resolution service</a:t>
            </a:r>
          </a:p>
          <a:p>
            <a:pPr lvl="1"/>
            <a:r>
              <a:rPr lang="en-US" dirty="0" smtClean="0"/>
              <a:t>Regular mode where the party downloading the software must make separate arrangements to obtain a prefix and the handle resolution service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87057" y="9462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361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7" name="Straight Connector 216"/>
          <p:cNvCxnSpPr/>
          <p:nvPr/>
        </p:nvCxnSpPr>
        <p:spPr>
          <a:xfrm>
            <a:off x="1143000" y="3723505"/>
            <a:ext cx="7162800" cy="0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 rot="5400000">
            <a:off x="2400300" y="3619500"/>
            <a:ext cx="4343400" cy="0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4" name="TextBox 7"/>
          <p:cNvSpPr txBox="1">
            <a:spLocks noChangeArrowheads="1"/>
          </p:cNvSpPr>
          <p:nvPr/>
        </p:nvSpPr>
        <p:spPr bwMode="auto">
          <a:xfrm>
            <a:off x="149984" y="142875"/>
            <a:ext cx="8844037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Digital Object Architecture: Information Management on Networks</a:t>
            </a: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grpSp>
        <p:nvGrpSpPr>
          <p:cNvPr id="276" name="Group 275"/>
          <p:cNvGrpSpPr/>
          <p:nvPr/>
        </p:nvGrpSpPr>
        <p:grpSpPr>
          <a:xfrm>
            <a:off x="5624638" y="3790885"/>
            <a:ext cx="2681644" cy="2219848"/>
            <a:chOff x="5624638" y="3790885"/>
            <a:chExt cx="2681644" cy="2219848"/>
          </a:xfrm>
        </p:grpSpPr>
        <p:sp>
          <p:nvSpPr>
            <p:cNvPr id="18" name="Text Box 91"/>
            <p:cNvSpPr txBox="1">
              <a:spLocks noChangeArrowheads="1"/>
            </p:cNvSpPr>
            <p:nvPr/>
          </p:nvSpPr>
          <p:spPr bwMode="auto">
            <a:xfrm>
              <a:off x="5624638" y="3790885"/>
              <a:ext cx="2681644" cy="2462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tIns="0" bIns="0" anchor="ctr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latin typeface="Cambria" pitchFamily="18" charset="0"/>
                </a:rPr>
                <a:t>Identifier Resolution </a:t>
              </a:r>
              <a:r>
                <a:rPr lang="en-US" sz="1600" dirty="0" smtClean="0">
                  <a:solidFill>
                    <a:schemeClr val="tx1"/>
                  </a:solidFill>
                  <a:latin typeface="Cambria" pitchFamily="18" charset="0"/>
                </a:rPr>
                <a:t>Service</a:t>
              </a:r>
              <a:endParaRPr lang="en-US" sz="1600" dirty="0">
                <a:solidFill>
                  <a:schemeClr val="tx1"/>
                </a:solidFill>
                <a:latin typeface="Cambria" pitchFamily="18" charset="0"/>
              </a:endParaRPr>
            </a:p>
          </p:txBody>
        </p:sp>
        <p:grpSp>
          <p:nvGrpSpPr>
            <p:cNvPr id="272" name="Group 271"/>
            <p:cNvGrpSpPr/>
            <p:nvPr/>
          </p:nvGrpSpPr>
          <p:grpSpPr>
            <a:xfrm>
              <a:off x="6007992" y="4288405"/>
              <a:ext cx="1946592" cy="1722328"/>
              <a:chOff x="5649022" y="4177242"/>
              <a:chExt cx="1946592" cy="1722328"/>
            </a:xfrm>
          </p:grpSpPr>
          <p:cxnSp>
            <p:nvCxnSpPr>
              <p:cNvPr id="19" name="Straight Connector 18"/>
              <p:cNvCxnSpPr/>
              <p:nvPr/>
            </p:nvCxnSpPr>
            <p:spPr bwMode="auto">
              <a:xfrm>
                <a:off x="6139462" y="4607567"/>
                <a:ext cx="1066800" cy="1588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</p:spPr>
          </p:cxnSp>
          <p:cxnSp>
            <p:nvCxnSpPr>
              <p:cNvPr id="20" name="Straight Connector 19"/>
              <p:cNvCxnSpPr/>
              <p:nvPr/>
            </p:nvCxnSpPr>
            <p:spPr bwMode="auto">
              <a:xfrm rot="16200000" flipH="1">
                <a:off x="5810850" y="4836167"/>
                <a:ext cx="914400" cy="457200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</p:spPr>
          </p:cxnSp>
          <p:cxnSp>
            <p:nvCxnSpPr>
              <p:cNvPr id="21" name="Straight Connector 20"/>
              <p:cNvCxnSpPr/>
              <p:nvPr/>
            </p:nvCxnSpPr>
            <p:spPr bwMode="auto">
              <a:xfrm rot="5400000" flipH="1" flipV="1">
                <a:off x="6344250" y="4759967"/>
                <a:ext cx="914400" cy="609600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</p:spPr>
          </p:cxnSp>
          <p:grpSp>
            <p:nvGrpSpPr>
              <p:cNvPr id="216" name="Group 215"/>
              <p:cNvGrpSpPr/>
              <p:nvPr/>
            </p:nvGrpSpPr>
            <p:grpSpPr>
              <a:xfrm>
                <a:off x="5649022" y="4177242"/>
                <a:ext cx="753240" cy="678359"/>
                <a:chOff x="5674422" y="1578076"/>
                <a:chExt cx="753240" cy="678359"/>
              </a:xfrm>
            </p:grpSpPr>
            <p:pic>
              <p:nvPicPr>
                <p:cNvPr id="219" name="Picture 2" descr="http://icons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74422" y="1578076"/>
                  <a:ext cx="583287" cy="58328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0" name="Picture 2" descr="http://icons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44375" y="1673148"/>
                  <a:ext cx="583287" cy="58328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21" name="Group 220"/>
              <p:cNvGrpSpPr/>
              <p:nvPr/>
            </p:nvGrpSpPr>
            <p:grpSpPr>
              <a:xfrm>
                <a:off x="6842374" y="4180481"/>
                <a:ext cx="753240" cy="678359"/>
                <a:chOff x="5674422" y="1578076"/>
                <a:chExt cx="753240" cy="678359"/>
              </a:xfrm>
            </p:grpSpPr>
            <p:pic>
              <p:nvPicPr>
                <p:cNvPr id="222" name="Picture 2" descr="http://icons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74422" y="1578076"/>
                  <a:ext cx="583287" cy="58328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3" name="Picture 2" descr="http://icons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44375" y="1673148"/>
                  <a:ext cx="583287" cy="58328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24" name="Group 223"/>
              <p:cNvGrpSpPr/>
              <p:nvPr/>
            </p:nvGrpSpPr>
            <p:grpSpPr>
              <a:xfrm>
                <a:off x="6139462" y="5221211"/>
                <a:ext cx="753240" cy="678359"/>
                <a:chOff x="5674422" y="1578076"/>
                <a:chExt cx="753240" cy="678359"/>
              </a:xfrm>
            </p:grpSpPr>
            <p:pic>
              <p:nvPicPr>
                <p:cNvPr id="225" name="Picture 2" descr="http://icons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74422" y="1578076"/>
                  <a:ext cx="583287" cy="58328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6" name="Picture 2" descr="http://icons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44375" y="1673148"/>
                  <a:ext cx="583287" cy="58328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279" name="Group 278"/>
          <p:cNvGrpSpPr/>
          <p:nvPr/>
        </p:nvGrpSpPr>
        <p:grpSpPr>
          <a:xfrm>
            <a:off x="408682" y="849166"/>
            <a:ext cx="2862056" cy="2427434"/>
            <a:chOff x="408682" y="849166"/>
            <a:chExt cx="2862056" cy="2427434"/>
          </a:xfrm>
        </p:grpSpPr>
        <p:sp>
          <p:nvSpPr>
            <p:cNvPr id="38" name="Freeform 1730"/>
            <p:cNvSpPr>
              <a:spLocks/>
            </p:cNvSpPr>
            <p:nvPr/>
          </p:nvSpPr>
          <p:spPr bwMode="auto">
            <a:xfrm>
              <a:off x="1152351" y="1981188"/>
              <a:ext cx="1295072" cy="1295412"/>
            </a:xfrm>
            <a:custGeom>
              <a:avLst/>
              <a:gdLst>
                <a:gd name="T0" fmla="*/ 2147483647 w 1427"/>
                <a:gd name="T1" fmla="*/ 2147483647 h 1428"/>
                <a:gd name="T2" fmla="*/ 2147483647 w 1427"/>
                <a:gd name="T3" fmla="*/ 2147483647 h 1428"/>
                <a:gd name="T4" fmla="*/ 2147483647 w 1427"/>
                <a:gd name="T5" fmla="*/ 2147483647 h 1428"/>
                <a:gd name="T6" fmla="*/ 2147483647 w 1427"/>
                <a:gd name="T7" fmla="*/ 2147483647 h 1428"/>
                <a:gd name="T8" fmla="*/ 2147483647 w 1427"/>
                <a:gd name="T9" fmla="*/ 2147483647 h 1428"/>
                <a:gd name="T10" fmla="*/ 2147483647 w 1427"/>
                <a:gd name="T11" fmla="*/ 2147483647 h 1428"/>
                <a:gd name="T12" fmla="*/ 2147483647 w 1427"/>
                <a:gd name="T13" fmla="*/ 2147483647 h 1428"/>
                <a:gd name="T14" fmla="*/ 2147483647 w 1427"/>
                <a:gd name="T15" fmla="*/ 2147483647 h 1428"/>
                <a:gd name="T16" fmla="*/ 2147483647 w 1427"/>
                <a:gd name="T17" fmla="*/ 2147483647 h 1428"/>
                <a:gd name="T18" fmla="*/ 2147483647 w 1427"/>
                <a:gd name="T19" fmla="*/ 2147483647 h 1428"/>
                <a:gd name="T20" fmla="*/ 2147483647 w 1427"/>
                <a:gd name="T21" fmla="*/ 2147483647 h 1428"/>
                <a:gd name="T22" fmla="*/ 2147483647 w 1427"/>
                <a:gd name="T23" fmla="*/ 2147483647 h 1428"/>
                <a:gd name="T24" fmla="*/ 2147483647 w 1427"/>
                <a:gd name="T25" fmla="*/ 2147483647 h 1428"/>
                <a:gd name="T26" fmla="*/ 2147483647 w 1427"/>
                <a:gd name="T27" fmla="*/ 2147483647 h 1428"/>
                <a:gd name="T28" fmla="*/ 2147483647 w 1427"/>
                <a:gd name="T29" fmla="*/ 0 h 1428"/>
                <a:gd name="T30" fmla="*/ 2147483647 w 1427"/>
                <a:gd name="T31" fmla="*/ 2147483647 h 1428"/>
                <a:gd name="T32" fmla="*/ 2147483647 w 1427"/>
                <a:gd name="T33" fmla="*/ 2147483647 h 1428"/>
                <a:gd name="T34" fmla="*/ 2147483647 w 1427"/>
                <a:gd name="T35" fmla="*/ 2147483647 h 1428"/>
                <a:gd name="T36" fmla="*/ 2147483647 w 1427"/>
                <a:gd name="T37" fmla="*/ 2147483647 h 1428"/>
                <a:gd name="T38" fmla="*/ 2147483647 w 1427"/>
                <a:gd name="T39" fmla="*/ 2147483647 h 1428"/>
                <a:gd name="T40" fmla="*/ 2147483647 w 1427"/>
                <a:gd name="T41" fmla="*/ 2147483647 h 1428"/>
                <a:gd name="T42" fmla="*/ 2147483647 w 1427"/>
                <a:gd name="T43" fmla="*/ 2147483647 h 1428"/>
                <a:gd name="T44" fmla="*/ 2147483647 w 1427"/>
                <a:gd name="T45" fmla="*/ 2147483647 h 1428"/>
                <a:gd name="T46" fmla="*/ 2147483647 w 1427"/>
                <a:gd name="T47" fmla="*/ 2147483647 h 1428"/>
                <a:gd name="T48" fmla="*/ 2147483647 w 1427"/>
                <a:gd name="T49" fmla="*/ 2147483647 h 1428"/>
                <a:gd name="T50" fmla="*/ 2147483647 w 1427"/>
                <a:gd name="T51" fmla="*/ 2147483647 h 1428"/>
                <a:gd name="T52" fmla="*/ 2147483647 w 1427"/>
                <a:gd name="T53" fmla="*/ 2147483647 h 1428"/>
                <a:gd name="T54" fmla="*/ 2147483647 w 1427"/>
                <a:gd name="T55" fmla="*/ 2147483647 h 1428"/>
                <a:gd name="T56" fmla="*/ 2147483647 w 1427"/>
                <a:gd name="T57" fmla="*/ 2147483647 h 1428"/>
                <a:gd name="T58" fmla="*/ 2147483647 w 1427"/>
                <a:gd name="T59" fmla="*/ 2147483647 h 1428"/>
                <a:gd name="T60" fmla="*/ 2147483647 w 1427"/>
                <a:gd name="T61" fmla="*/ 2147483647 h 1428"/>
                <a:gd name="T62" fmla="*/ 2147483647 w 1427"/>
                <a:gd name="T63" fmla="*/ 2147483647 h 1428"/>
                <a:gd name="T64" fmla="*/ 2147483647 w 1427"/>
                <a:gd name="T65" fmla="*/ 2147483647 h 1428"/>
                <a:gd name="T66" fmla="*/ 2147483647 w 1427"/>
                <a:gd name="T67" fmla="*/ 2147483647 h 1428"/>
                <a:gd name="T68" fmla="*/ 2147483647 w 1427"/>
                <a:gd name="T69" fmla="*/ 2147483647 h 142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27"/>
                <a:gd name="T106" fmla="*/ 0 h 1428"/>
                <a:gd name="T107" fmla="*/ 1427 w 1427"/>
                <a:gd name="T108" fmla="*/ 1428 h 142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27" h="1428">
                  <a:moveTo>
                    <a:pt x="247" y="1428"/>
                  </a:moveTo>
                  <a:lnTo>
                    <a:pt x="252" y="1308"/>
                  </a:lnTo>
                  <a:lnTo>
                    <a:pt x="258" y="1169"/>
                  </a:lnTo>
                  <a:lnTo>
                    <a:pt x="264" y="1019"/>
                  </a:lnTo>
                  <a:lnTo>
                    <a:pt x="270" y="867"/>
                  </a:lnTo>
                  <a:lnTo>
                    <a:pt x="274" y="725"/>
                  </a:lnTo>
                  <a:lnTo>
                    <a:pt x="276" y="599"/>
                  </a:lnTo>
                  <a:lnTo>
                    <a:pt x="274" y="502"/>
                  </a:lnTo>
                  <a:lnTo>
                    <a:pt x="267" y="441"/>
                  </a:lnTo>
                  <a:lnTo>
                    <a:pt x="258" y="417"/>
                  </a:lnTo>
                  <a:lnTo>
                    <a:pt x="246" y="390"/>
                  </a:lnTo>
                  <a:lnTo>
                    <a:pt x="232" y="361"/>
                  </a:lnTo>
                  <a:lnTo>
                    <a:pt x="217" y="330"/>
                  </a:lnTo>
                  <a:lnTo>
                    <a:pt x="200" y="298"/>
                  </a:lnTo>
                  <a:lnTo>
                    <a:pt x="183" y="265"/>
                  </a:lnTo>
                  <a:lnTo>
                    <a:pt x="164" y="233"/>
                  </a:lnTo>
                  <a:lnTo>
                    <a:pt x="145" y="199"/>
                  </a:lnTo>
                  <a:lnTo>
                    <a:pt x="125" y="168"/>
                  </a:lnTo>
                  <a:lnTo>
                    <a:pt x="106" y="137"/>
                  </a:lnTo>
                  <a:lnTo>
                    <a:pt x="86" y="108"/>
                  </a:lnTo>
                  <a:lnTo>
                    <a:pt x="68" y="82"/>
                  </a:lnTo>
                  <a:lnTo>
                    <a:pt x="49" y="56"/>
                  </a:lnTo>
                  <a:lnTo>
                    <a:pt x="33" y="36"/>
                  </a:lnTo>
                  <a:lnTo>
                    <a:pt x="18" y="17"/>
                  </a:lnTo>
                  <a:lnTo>
                    <a:pt x="4" y="3"/>
                  </a:lnTo>
                  <a:lnTo>
                    <a:pt x="3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10" y="0"/>
                  </a:lnTo>
                  <a:lnTo>
                    <a:pt x="229" y="25"/>
                  </a:lnTo>
                  <a:lnTo>
                    <a:pt x="246" y="52"/>
                  </a:lnTo>
                  <a:lnTo>
                    <a:pt x="263" y="78"/>
                  </a:lnTo>
                  <a:lnTo>
                    <a:pt x="281" y="105"/>
                  </a:lnTo>
                  <a:lnTo>
                    <a:pt x="299" y="129"/>
                  </a:lnTo>
                  <a:lnTo>
                    <a:pt x="320" y="152"/>
                  </a:lnTo>
                  <a:lnTo>
                    <a:pt x="342" y="174"/>
                  </a:lnTo>
                  <a:lnTo>
                    <a:pt x="367" y="192"/>
                  </a:lnTo>
                  <a:lnTo>
                    <a:pt x="422" y="227"/>
                  </a:lnTo>
                  <a:lnTo>
                    <a:pt x="476" y="262"/>
                  </a:lnTo>
                  <a:lnTo>
                    <a:pt x="531" y="298"/>
                  </a:lnTo>
                  <a:lnTo>
                    <a:pt x="582" y="337"/>
                  </a:lnTo>
                  <a:lnTo>
                    <a:pt x="634" y="375"/>
                  </a:lnTo>
                  <a:lnTo>
                    <a:pt x="685" y="414"/>
                  </a:lnTo>
                  <a:lnTo>
                    <a:pt x="733" y="454"/>
                  </a:lnTo>
                  <a:lnTo>
                    <a:pt x="782" y="494"/>
                  </a:lnTo>
                  <a:lnTo>
                    <a:pt x="828" y="536"/>
                  </a:lnTo>
                  <a:lnTo>
                    <a:pt x="874" y="577"/>
                  </a:lnTo>
                  <a:lnTo>
                    <a:pt x="918" y="619"/>
                  </a:lnTo>
                  <a:lnTo>
                    <a:pt x="960" y="662"/>
                  </a:lnTo>
                  <a:lnTo>
                    <a:pt x="1002" y="704"/>
                  </a:lnTo>
                  <a:lnTo>
                    <a:pt x="1041" y="747"/>
                  </a:lnTo>
                  <a:lnTo>
                    <a:pt x="1079" y="789"/>
                  </a:lnTo>
                  <a:lnTo>
                    <a:pt x="1115" y="832"/>
                  </a:lnTo>
                  <a:lnTo>
                    <a:pt x="1149" y="875"/>
                  </a:lnTo>
                  <a:lnTo>
                    <a:pt x="1183" y="916"/>
                  </a:lnTo>
                  <a:lnTo>
                    <a:pt x="1214" y="958"/>
                  </a:lnTo>
                  <a:lnTo>
                    <a:pt x="1242" y="999"/>
                  </a:lnTo>
                  <a:lnTo>
                    <a:pt x="1270" y="1041"/>
                  </a:lnTo>
                  <a:lnTo>
                    <a:pt x="1295" y="1080"/>
                  </a:lnTo>
                  <a:lnTo>
                    <a:pt x="1319" y="1120"/>
                  </a:lnTo>
                  <a:lnTo>
                    <a:pt x="1339" y="1158"/>
                  </a:lnTo>
                  <a:lnTo>
                    <a:pt x="1359" y="1196"/>
                  </a:lnTo>
                  <a:lnTo>
                    <a:pt x="1375" y="1233"/>
                  </a:lnTo>
                  <a:lnTo>
                    <a:pt x="1390" y="1269"/>
                  </a:lnTo>
                  <a:lnTo>
                    <a:pt x="1401" y="1304"/>
                  </a:lnTo>
                  <a:lnTo>
                    <a:pt x="1412" y="1337"/>
                  </a:lnTo>
                  <a:lnTo>
                    <a:pt x="1420" y="1368"/>
                  </a:lnTo>
                  <a:lnTo>
                    <a:pt x="1424" y="1399"/>
                  </a:lnTo>
                  <a:lnTo>
                    <a:pt x="1427" y="1428"/>
                  </a:lnTo>
                  <a:lnTo>
                    <a:pt x="247" y="1428"/>
                  </a:lnTo>
                  <a:close/>
                </a:path>
              </a:pathLst>
            </a:custGeom>
            <a:solidFill>
              <a:srgbClr val="C493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78" name="Group 277"/>
            <p:cNvGrpSpPr/>
            <p:nvPr/>
          </p:nvGrpSpPr>
          <p:grpSpPr>
            <a:xfrm>
              <a:off x="408682" y="849166"/>
              <a:ext cx="2862056" cy="2371191"/>
              <a:chOff x="408682" y="849166"/>
              <a:chExt cx="2862056" cy="2371191"/>
            </a:xfrm>
          </p:grpSpPr>
          <p:sp>
            <p:nvSpPr>
              <p:cNvPr id="28" name="Text Box 46"/>
              <p:cNvSpPr txBox="1">
                <a:spLocks noChangeArrowheads="1"/>
              </p:cNvSpPr>
              <p:nvPr/>
            </p:nvSpPr>
            <p:spPr bwMode="auto">
              <a:xfrm>
                <a:off x="2125860" y="849166"/>
                <a:ext cx="697627" cy="24622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tIns="0" bIns="0" anchor="ctr">
                <a:spAutoFit/>
              </a:bodyPr>
              <a:lstStyle/>
              <a:p>
                <a:r>
                  <a:rPr lang="en-US" sz="1600" dirty="0">
                    <a:latin typeface="Cambria" pitchFamily="18" charset="0"/>
                  </a:rPr>
                  <a:t>Client</a:t>
                </a:r>
              </a:p>
            </p:txBody>
          </p:sp>
          <p:sp>
            <p:nvSpPr>
              <p:cNvPr id="39" name="Freeform 1733"/>
              <p:cNvSpPr>
                <a:spLocks/>
              </p:cNvSpPr>
              <p:nvPr/>
            </p:nvSpPr>
            <p:spPr bwMode="auto">
              <a:xfrm>
                <a:off x="1580414" y="2715981"/>
                <a:ext cx="67112" cy="87087"/>
              </a:xfrm>
              <a:custGeom>
                <a:avLst/>
                <a:gdLst>
                  <a:gd name="T0" fmla="*/ 2147483647 w 75"/>
                  <a:gd name="T1" fmla="*/ 0 h 96"/>
                  <a:gd name="T2" fmla="*/ 2147483647 w 75"/>
                  <a:gd name="T3" fmla="*/ 2147483647 h 96"/>
                  <a:gd name="T4" fmla="*/ 2147483647 w 75"/>
                  <a:gd name="T5" fmla="*/ 2147483647 h 96"/>
                  <a:gd name="T6" fmla="*/ 2147483647 w 75"/>
                  <a:gd name="T7" fmla="*/ 2147483647 h 96"/>
                  <a:gd name="T8" fmla="*/ 2147483647 w 75"/>
                  <a:gd name="T9" fmla="*/ 2147483647 h 96"/>
                  <a:gd name="T10" fmla="*/ 2147483647 w 75"/>
                  <a:gd name="T11" fmla="*/ 2147483647 h 96"/>
                  <a:gd name="T12" fmla="*/ 2147483647 w 75"/>
                  <a:gd name="T13" fmla="*/ 2147483647 h 96"/>
                  <a:gd name="T14" fmla="*/ 2147483647 w 75"/>
                  <a:gd name="T15" fmla="*/ 2147483647 h 96"/>
                  <a:gd name="T16" fmla="*/ 2147483647 w 75"/>
                  <a:gd name="T17" fmla="*/ 2147483647 h 96"/>
                  <a:gd name="T18" fmla="*/ 2147483647 w 75"/>
                  <a:gd name="T19" fmla="*/ 2147483647 h 96"/>
                  <a:gd name="T20" fmla="*/ 2147483647 w 75"/>
                  <a:gd name="T21" fmla="*/ 2147483647 h 96"/>
                  <a:gd name="T22" fmla="*/ 2147483647 w 75"/>
                  <a:gd name="T23" fmla="*/ 2147483647 h 96"/>
                  <a:gd name="T24" fmla="*/ 2147483647 w 75"/>
                  <a:gd name="T25" fmla="*/ 2147483647 h 96"/>
                  <a:gd name="T26" fmla="*/ 2147483647 w 75"/>
                  <a:gd name="T27" fmla="*/ 2147483647 h 96"/>
                  <a:gd name="T28" fmla="*/ 2147483647 w 75"/>
                  <a:gd name="T29" fmla="*/ 2147483647 h 96"/>
                  <a:gd name="T30" fmla="*/ 2147483647 w 75"/>
                  <a:gd name="T31" fmla="*/ 2147483647 h 96"/>
                  <a:gd name="T32" fmla="*/ 2147483647 w 75"/>
                  <a:gd name="T33" fmla="*/ 2147483647 h 96"/>
                  <a:gd name="T34" fmla="*/ 2147483647 w 75"/>
                  <a:gd name="T35" fmla="*/ 2147483647 h 96"/>
                  <a:gd name="T36" fmla="*/ 2147483647 w 75"/>
                  <a:gd name="T37" fmla="*/ 2147483647 h 96"/>
                  <a:gd name="T38" fmla="*/ 2147483647 w 75"/>
                  <a:gd name="T39" fmla="*/ 2147483647 h 96"/>
                  <a:gd name="T40" fmla="*/ 2147483647 w 75"/>
                  <a:gd name="T41" fmla="*/ 2147483647 h 96"/>
                  <a:gd name="T42" fmla="*/ 2147483647 w 75"/>
                  <a:gd name="T43" fmla="*/ 2147483647 h 96"/>
                  <a:gd name="T44" fmla="*/ 2147483647 w 75"/>
                  <a:gd name="T45" fmla="*/ 2147483647 h 96"/>
                  <a:gd name="T46" fmla="*/ 2147483647 w 75"/>
                  <a:gd name="T47" fmla="*/ 2147483647 h 96"/>
                  <a:gd name="T48" fmla="*/ 0 w 75"/>
                  <a:gd name="T49" fmla="*/ 2147483647 h 96"/>
                  <a:gd name="T50" fmla="*/ 2147483647 w 75"/>
                  <a:gd name="T51" fmla="*/ 2147483647 h 96"/>
                  <a:gd name="T52" fmla="*/ 2147483647 w 75"/>
                  <a:gd name="T53" fmla="*/ 2147483647 h 96"/>
                  <a:gd name="T54" fmla="*/ 2147483647 w 75"/>
                  <a:gd name="T55" fmla="*/ 2147483647 h 96"/>
                  <a:gd name="T56" fmla="*/ 2147483647 w 75"/>
                  <a:gd name="T57" fmla="*/ 2147483647 h 96"/>
                  <a:gd name="T58" fmla="*/ 2147483647 w 75"/>
                  <a:gd name="T59" fmla="*/ 2147483647 h 96"/>
                  <a:gd name="T60" fmla="*/ 2147483647 w 75"/>
                  <a:gd name="T61" fmla="*/ 2147483647 h 96"/>
                  <a:gd name="T62" fmla="*/ 2147483647 w 75"/>
                  <a:gd name="T63" fmla="*/ 2147483647 h 96"/>
                  <a:gd name="T64" fmla="*/ 2147483647 w 75"/>
                  <a:gd name="T65" fmla="*/ 0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6"/>
                  <a:gd name="T101" fmla="*/ 75 w 75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6">
                    <a:moveTo>
                      <a:pt x="37" y="0"/>
                    </a:moveTo>
                    <a:lnTo>
                      <a:pt x="45" y="1"/>
                    </a:lnTo>
                    <a:lnTo>
                      <a:pt x="52" y="4"/>
                    </a:lnTo>
                    <a:lnTo>
                      <a:pt x="57" y="8"/>
                    </a:lnTo>
                    <a:lnTo>
                      <a:pt x="63" y="14"/>
                    </a:lnTo>
                    <a:lnTo>
                      <a:pt x="68" y="21"/>
                    </a:lnTo>
                    <a:lnTo>
                      <a:pt x="71" y="29"/>
                    </a:lnTo>
                    <a:lnTo>
                      <a:pt x="73" y="38"/>
                    </a:lnTo>
                    <a:lnTo>
                      <a:pt x="75" y="47"/>
                    </a:lnTo>
                    <a:lnTo>
                      <a:pt x="73" y="57"/>
                    </a:lnTo>
                    <a:lnTo>
                      <a:pt x="71" y="66"/>
                    </a:lnTo>
                    <a:lnTo>
                      <a:pt x="68" y="74"/>
                    </a:lnTo>
                    <a:lnTo>
                      <a:pt x="63" y="82"/>
                    </a:lnTo>
                    <a:lnTo>
                      <a:pt x="57" y="88"/>
                    </a:lnTo>
                    <a:lnTo>
                      <a:pt x="52" y="92"/>
                    </a:lnTo>
                    <a:lnTo>
                      <a:pt x="45" y="95"/>
                    </a:lnTo>
                    <a:lnTo>
                      <a:pt x="37" y="96"/>
                    </a:lnTo>
                    <a:lnTo>
                      <a:pt x="30" y="95"/>
                    </a:lnTo>
                    <a:lnTo>
                      <a:pt x="23" y="92"/>
                    </a:lnTo>
                    <a:lnTo>
                      <a:pt x="16" y="88"/>
                    </a:lnTo>
                    <a:lnTo>
                      <a:pt x="11" y="82"/>
                    </a:lnTo>
                    <a:lnTo>
                      <a:pt x="7" y="74"/>
                    </a:lnTo>
                    <a:lnTo>
                      <a:pt x="3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1" y="38"/>
                    </a:lnTo>
                    <a:lnTo>
                      <a:pt x="3" y="29"/>
                    </a:lnTo>
                    <a:lnTo>
                      <a:pt x="7" y="21"/>
                    </a:lnTo>
                    <a:lnTo>
                      <a:pt x="11" y="14"/>
                    </a:lnTo>
                    <a:lnTo>
                      <a:pt x="16" y="8"/>
                    </a:lnTo>
                    <a:lnTo>
                      <a:pt x="23" y="4"/>
                    </a:lnTo>
                    <a:lnTo>
                      <a:pt x="30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" name="Freeform 1734"/>
              <p:cNvSpPr>
                <a:spLocks/>
              </p:cNvSpPr>
              <p:nvPr/>
            </p:nvSpPr>
            <p:spPr bwMode="auto">
              <a:xfrm>
                <a:off x="1593111" y="2730496"/>
                <a:ext cx="41719" cy="58058"/>
              </a:xfrm>
              <a:custGeom>
                <a:avLst/>
                <a:gdLst>
                  <a:gd name="T0" fmla="*/ 2147483647 w 45"/>
                  <a:gd name="T1" fmla="*/ 0 h 66"/>
                  <a:gd name="T2" fmla="*/ 2147483647 w 45"/>
                  <a:gd name="T3" fmla="*/ 2147483647 h 66"/>
                  <a:gd name="T4" fmla="*/ 2147483647 w 45"/>
                  <a:gd name="T5" fmla="*/ 2147483647 h 66"/>
                  <a:gd name="T6" fmla="*/ 2147483647 w 45"/>
                  <a:gd name="T7" fmla="*/ 2147483647 h 66"/>
                  <a:gd name="T8" fmla="*/ 2147483647 w 45"/>
                  <a:gd name="T9" fmla="*/ 2147483647 h 66"/>
                  <a:gd name="T10" fmla="*/ 2147483647 w 45"/>
                  <a:gd name="T11" fmla="*/ 2147483647 h 66"/>
                  <a:gd name="T12" fmla="*/ 2147483647 w 45"/>
                  <a:gd name="T13" fmla="*/ 2147483647 h 66"/>
                  <a:gd name="T14" fmla="*/ 2147483647 w 45"/>
                  <a:gd name="T15" fmla="*/ 2147483647 h 66"/>
                  <a:gd name="T16" fmla="*/ 2147483647 w 45"/>
                  <a:gd name="T17" fmla="*/ 2147483647 h 66"/>
                  <a:gd name="T18" fmla="*/ 2147483647 w 45"/>
                  <a:gd name="T19" fmla="*/ 2147483647 h 66"/>
                  <a:gd name="T20" fmla="*/ 2147483647 w 45"/>
                  <a:gd name="T21" fmla="*/ 2147483647 h 66"/>
                  <a:gd name="T22" fmla="*/ 2147483647 w 45"/>
                  <a:gd name="T23" fmla="*/ 2147483647 h 66"/>
                  <a:gd name="T24" fmla="*/ 0 w 45"/>
                  <a:gd name="T25" fmla="*/ 2147483647 h 66"/>
                  <a:gd name="T26" fmla="*/ 2147483647 w 45"/>
                  <a:gd name="T27" fmla="*/ 2147483647 h 66"/>
                  <a:gd name="T28" fmla="*/ 2147483647 w 45"/>
                  <a:gd name="T29" fmla="*/ 2147483647 h 66"/>
                  <a:gd name="T30" fmla="*/ 2147483647 w 45"/>
                  <a:gd name="T31" fmla="*/ 2147483647 h 66"/>
                  <a:gd name="T32" fmla="*/ 2147483647 w 45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66"/>
                  <a:gd name="T53" fmla="*/ 45 w 45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66">
                    <a:moveTo>
                      <a:pt x="22" y="0"/>
                    </a:moveTo>
                    <a:lnTo>
                      <a:pt x="31" y="3"/>
                    </a:lnTo>
                    <a:lnTo>
                      <a:pt x="38" y="9"/>
                    </a:lnTo>
                    <a:lnTo>
                      <a:pt x="42" y="20"/>
                    </a:lnTo>
                    <a:lnTo>
                      <a:pt x="45" y="32"/>
                    </a:lnTo>
                    <a:lnTo>
                      <a:pt x="42" y="45"/>
                    </a:lnTo>
                    <a:lnTo>
                      <a:pt x="38" y="56"/>
                    </a:lnTo>
                    <a:lnTo>
                      <a:pt x="31" y="64"/>
                    </a:lnTo>
                    <a:lnTo>
                      <a:pt x="22" y="66"/>
                    </a:lnTo>
                    <a:lnTo>
                      <a:pt x="13" y="64"/>
                    </a:lnTo>
                    <a:lnTo>
                      <a:pt x="7" y="56"/>
                    </a:lnTo>
                    <a:lnTo>
                      <a:pt x="2" y="45"/>
                    </a:lnTo>
                    <a:lnTo>
                      <a:pt x="0" y="32"/>
                    </a:lnTo>
                    <a:lnTo>
                      <a:pt x="2" y="20"/>
                    </a:lnTo>
                    <a:lnTo>
                      <a:pt x="7" y="9"/>
                    </a:lnTo>
                    <a:lnTo>
                      <a:pt x="13" y="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" name="Freeform 1735"/>
              <p:cNvSpPr>
                <a:spLocks/>
              </p:cNvSpPr>
              <p:nvPr/>
            </p:nvSpPr>
            <p:spPr bwMode="auto">
              <a:xfrm>
                <a:off x="1908717" y="2839354"/>
                <a:ext cx="67112" cy="85273"/>
              </a:xfrm>
              <a:custGeom>
                <a:avLst/>
                <a:gdLst>
                  <a:gd name="T0" fmla="*/ 2147483647 w 74"/>
                  <a:gd name="T1" fmla="*/ 0 h 95"/>
                  <a:gd name="T2" fmla="*/ 2147483647 w 74"/>
                  <a:gd name="T3" fmla="*/ 2147483647 h 95"/>
                  <a:gd name="T4" fmla="*/ 2147483647 w 74"/>
                  <a:gd name="T5" fmla="*/ 2147483647 h 95"/>
                  <a:gd name="T6" fmla="*/ 2147483647 w 74"/>
                  <a:gd name="T7" fmla="*/ 2147483647 h 95"/>
                  <a:gd name="T8" fmla="*/ 2147483647 w 74"/>
                  <a:gd name="T9" fmla="*/ 2147483647 h 95"/>
                  <a:gd name="T10" fmla="*/ 2147483647 w 74"/>
                  <a:gd name="T11" fmla="*/ 2147483647 h 95"/>
                  <a:gd name="T12" fmla="*/ 2147483647 w 74"/>
                  <a:gd name="T13" fmla="*/ 2147483647 h 95"/>
                  <a:gd name="T14" fmla="*/ 2147483647 w 74"/>
                  <a:gd name="T15" fmla="*/ 2147483647 h 95"/>
                  <a:gd name="T16" fmla="*/ 2147483647 w 74"/>
                  <a:gd name="T17" fmla="*/ 2147483647 h 95"/>
                  <a:gd name="T18" fmla="*/ 2147483647 w 74"/>
                  <a:gd name="T19" fmla="*/ 2147483647 h 95"/>
                  <a:gd name="T20" fmla="*/ 2147483647 w 74"/>
                  <a:gd name="T21" fmla="*/ 2147483647 h 95"/>
                  <a:gd name="T22" fmla="*/ 2147483647 w 74"/>
                  <a:gd name="T23" fmla="*/ 2147483647 h 95"/>
                  <a:gd name="T24" fmla="*/ 2147483647 w 74"/>
                  <a:gd name="T25" fmla="*/ 2147483647 h 95"/>
                  <a:gd name="T26" fmla="*/ 2147483647 w 74"/>
                  <a:gd name="T27" fmla="*/ 2147483647 h 95"/>
                  <a:gd name="T28" fmla="*/ 2147483647 w 74"/>
                  <a:gd name="T29" fmla="*/ 2147483647 h 95"/>
                  <a:gd name="T30" fmla="*/ 2147483647 w 74"/>
                  <a:gd name="T31" fmla="*/ 2147483647 h 95"/>
                  <a:gd name="T32" fmla="*/ 2147483647 w 74"/>
                  <a:gd name="T33" fmla="*/ 2147483647 h 95"/>
                  <a:gd name="T34" fmla="*/ 2147483647 w 74"/>
                  <a:gd name="T35" fmla="*/ 2147483647 h 95"/>
                  <a:gd name="T36" fmla="*/ 2147483647 w 74"/>
                  <a:gd name="T37" fmla="*/ 2147483647 h 95"/>
                  <a:gd name="T38" fmla="*/ 2147483647 w 74"/>
                  <a:gd name="T39" fmla="*/ 2147483647 h 95"/>
                  <a:gd name="T40" fmla="*/ 2147483647 w 74"/>
                  <a:gd name="T41" fmla="*/ 2147483647 h 95"/>
                  <a:gd name="T42" fmla="*/ 2147483647 w 74"/>
                  <a:gd name="T43" fmla="*/ 2147483647 h 95"/>
                  <a:gd name="T44" fmla="*/ 2147483647 w 74"/>
                  <a:gd name="T45" fmla="*/ 2147483647 h 95"/>
                  <a:gd name="T46" fmla="*/ 2147483647 w 74"/>
                  <a:gd name="T47" fmla="*/ 2147483647 h 95"/>
                  <a:gd name="T48" fmla="*/ 0 w 74"/>
                  <a:gd name="T49" fmla="*/ 2147483647 h 95"/>
                  <a:gd name="T50" fmla="*/ 2147483647 w 74"/>
                  <a:gd name="T51" fmla="*/ 2147483647 h 95"/>
                  <a:gd name="T52" fmla="*/ 2147483647 w 74"/>
                  <a:gd name="T53" fmla="*/ 2147483647 h 95"/>
                  <a:gd name="T54" fmla="*/ 2147483647 w 74"/>
                  <a:gd name="T55" fmla="*/ 2147483647 h 95"/>
                  <a:gd name="T56" fmla="*/ 2147483647 w 74"/>
                  <a:gd name="T57" fmla="*/ 2147483647 h 95"/>
                  <a:gd name="T58" fmla="*/ 2147483647 w 74"/>
                  <a:gd name="T59" fmla="*/ 2147483647 h 95"/>
                  <a:gd name="T60" fmla="*/ 2147483647 w 74"/>
                  <a:gd name="T61" fmla="*/ 2147483647 h 95"/>
                  <a:gd name="T62" fmla="*/ 2147483647 w 74"/>
                  <a:gd name="T63" fmla="*/ 2147483647 h 95"/>
                  <a:gd name="T64" fmla="*/ 2147483647 w 74"/>
                  <a:gd name="T65" fmla="*/ 0 h 9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4"/>
                  <a:gd name="T100" fmla="*/ 0 h 95"/>
                  <a:gd name="T101" fmla="*/ 74 w 74"/>
                  <a:gd name="T102" fmla="*/ 95 h 9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4" h="95">
                    <a:moveTo>
                      <a:pt x="37" y="0"/>
                    </a:moveTo>
                    <a:lnTo>
                      <a:pt x="45" y="1"/>
                    </a:lnTo>
                    <a:lnTo>
                      <a:pt x="52" y="4"/>
                    </a:lnTo>
                    <a:lnTo>
                      <a:pt x="58" y="8"/>
                    </a:lnTo>
                    <a:lnTo>
                      <a:pt x="64" y="14"/>
                    </a:lnTo>
                    <a:lnTo>
                      <a:pt x="68" y="21"/>
                    </a:lnTo>
                    <a:lnTo>
                      <a:pt x="72" y="29"/>
                    </a:lnTo>
                    <a:lnTo>
                      <a:pt x="73" y="38"/>
                    </a:lnTo>
                    <a:lnTo>
                      <a:pt x="74" y="47"/>
                    </a:lnTo>
                    <a:lnTo>
                      <a:pt x="73" y="57"/>
                    </a:lnTo>
                    <a:lnTo>
                      <a:pt x="72" y="66"/>
                    </a:lnTo>
                    <a:lnTo>
                      <a:pt x="68" y="74"/>
                    </a:lnTo>
                    <a:lnTo>
                      <a:pt x="64" y="81"/>
                    </a:lnTo>
                    <a:lnTo>
                      <a:pt x="58" y="87"/>
                    </a:lnTo>
                    <a:lnTo>
                      <a:pt x="52" y="91"/>
                    </a:lnTo>
                    <a:lnTo>
                      <a:pt x="45" y="94"/>
                    </a:lnTo>
                    <a:lnTo>
                      <a:pt x="37" y="95"/>
                    </a:lnTo>
                    <a:lnTo>
                      <a:pt x="29" y="94"/>
                    </a:lnTo>
                    <a:lnTo>
                      <a:pt x="22" y="91"/>
                    </a:lnTo>
                    <a:lnTo>
                      <a:pt x="17" y="87"/>
                    </a:lnTo>
                    <a:lnTo>
                      <a:pt x="11" y="81"/>
                    </a:lnTo>
                    <a:lnTo>
                      <a:pt x="6" y="74"/>
                    </a:lnTo>
                    <a:lnTo>
                      <a:pt x="3" y="66"/>
                    </a:lnTo>
                    <a:lnTo>
                      <a:pt x="2" y="57"/>
                    </a:lnTo>
                    <a:lnTo>
                      <a:pt x="0" y="47"/>
                    </a:lnTo>
                    <a:lnTo>
                      <a:pt x="2" y="38"/>
                    </a:lnTo>
                    <a:lnTo>
                      <a:pt x="3" y="29"/>
                    </a:lnTo>
                    <a:lnTo>
                      <a:pt x="6" y="21"/>
                    </a:lnTo>
                    <a:lnTo>
                      <a:pt x="11" y="14"/>
                    </a:lnTo>
                    <a:lnTo>
                      <a:pt x="17" y="8"/>
                    </a:lnTo>
                    <a:lnTo>
                      <a:pt x="22" y="4"/>
                    </a:lnTo>
                    <a:lnTo>
                      <a:pt x="29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" name="Freeform 1736"/>
              <p:cNvSpPr>
                <a:spLocks/>
              </p:cNvSpPr>
              <p:nvPr/>
            </p:nvSpPr>
            <p:spPr bwMode="auto">
              <a:xfrm>
                <a:off x="1921413" y="2852053"/>
                <a:ext cx="39904" cy="59873"/>
              </a:xfrm>
              <a:custGeom>
                <a:avLst/>
                <a:gdLst>
                  <a:gd name="T0" fmla="*/ 2147483647 w 45"/>
                  <a:gd name="T1" fmla="*/ 0 h 67"/>
                  <a:gd name="T2" fmla="*/ 2147483647 w 45"/>
                  <a:gd name="T3" fmla="*/ 2147483647 h 67"/>
                  <a:gd name="T4" fmla="*/ 2147483647 w 45"/>
                  <a:gd name="T5" fmla="*/ 2147483647 h 67"/>
                  <a:gd name="T6" fmla="*/ 2147483647 w 45"/>
                  <a:gd name="T7" fmla="*/ 2147483647 h 67"/>
                  <a:gd name="T8" fmla="*/ 2147483647 w 45"/>
                  <a:gd name="T9" fmla="*/ 2147483647 h 67"/>
                  <a:gd name="T10" fmla="*/ 2147483647 w 45"/>
                  <a:gd name="T11" fmla="*/ 2147483647 h 67"/>
                  <a:gd name="T12" fmla="*/ 2147483647 w 45"/>
                  <a:gd name="T13" fmla="*/ 2147483647 h 67"/>
                  <a:gd name="T14" fmla="*/ 2147483647 w 45"/>
                  <a:gd name="T15" fmla="*/ 2147483647 h 67"/>
                  <a:gd name="T16" fmla="*/ 2147483647 w 45"/>
                  <a:gd name="T17" fmla="*/ 2147483647 h 67"/>
                  <a:gd name="T18" fmla="*/ 2147483647 w 45"/>
                  <a:gd name="T19" fmla="*/ 2147483647 h 67"/>
                  <a:gd name="T20" fmla="*/ 2147483647 w 45"/>
                  <a:gd name="T21" fmla="*/ 2147483647 h 67"/>
                  <a:gd name="T22" fmla="*/ 2147483647 w 45"/>
                  <a:gd name="T23" fmla="*/ 2147483647 h 67"/>
                  <a:gd name="T24" fmla="*/ 0 w 45"/>
                  <a:gd name="T25" fmla="*/ 2147483647 h 67"/>
                  <a:gd name="T26" fmla="*/ 2147483647 w 45"/>
                  <a:gd name="T27" fmla="*/ 2147483647 h 67"/>
                  <a:gd name="T28" fmla="*/ 2147483647 w 45"/>
                  <a:gd name="T29" fmla="*/ 2147483647 h 67"/>
                  <a:gd name="T30" fmla="*/ 2147483647 w 45"/>
                  <a:gd name="T31" fmla="*/ 2147483647 h 67"/>
                  <a:gd name="T32" fmla="*/ 2147483647 w 45"/>
                  <a:gd name="T33" fmla="*/ 0 h 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67"/>
                  <a:gd name="T53" fmla="*/ 45 w 45"/>
                  <a:gd name="T54" fmla="*/ 67 h 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67">
                    <a:moveTo>
                      <a:pt x="23" y="0"/>
                    </a:moveTo>
                    <a:lnTo>
                      <a:pt x="32" y="2"/>
                    </a:lnTo>
                    <a:lnTo>
                      <a:pt x="39" y="9"/>
                    </a:lnTo>
                    <a:lnTo>
                      <a:pt x="44" y="21"/>
                    </a:lnTo>
                    <a:lnTo>
                      <a:pt x="45" y="33"/>
                    </a:lnTo>
                    <a:lnTo>
                      <a:pt x="44" y="46"/>
                    </a:lnTo>
                    <a:lnTo>
                      <a:pt x="39" y="57"/>
                    </a:lnTo>
                    <a:lnTo>
                      <a:pt x="32" y="65"/>
                    </a:lnTo>
                    <a:lnTo>
                      <a:pt x="23" y="67"/>
                    </a:lnTo>
                    <a:lnTo>
                      <a:pt x="14" y="65"/>
                    </a:lnTo>
                    <a:lnTo>
                      <a:pt x="7" y="57"/>
                    </a:lnTo>
                    <a:lnTo>
                      <a:pt x="3" y="46"/>
                    </a:lnTo>
                    <a:lnTo>
                      <a:pt x="0" y="33"/>
                    </a:lnTo>
                    <a:lnTo>
                      <a:pt x="3" y="21"/>
                    </a:lnTo>
                    <a:lnTo>
                      <a:pt x="7" y="9"/>
                    </a:lnTo>
                    <a:lnTo>
                      <a:pt x="14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" name="Freeform 1737"/>
              <p:cNvSpPr>
                <a:spLocks/>
              </p:cNvSpPr>
              <p:nvPr/>
            </p:nvSpPr>
            <p:spPr bwMode="auto">
              <a:xfrm>
                <a:off x="2032057" y="3127827"/>
                <a:ext cx="68925" cy="85273"/>
              </a:xfrm>
              <a:custGeom>
                <a:avLst/>
                <a:gdLst>
                  <a:gd name="T0" fmla="*/ 2147483647 w 76"/>
                  <a:gd name="T1" fmla="*/ 0 h 96"/>
                  <a:gd name="T2" fmla="*/ 2147483647 w 76"/>
                  <a:gd name="T3" fmla="*/ 2147483647 h 96"/>
                  <a:gd name="T4" fmla="*/ 2147483647 w 76"/>
                  <a:gd name="T5" fmla="*/ 2147483647 h 96"/>
                  <a:gd name="T6" fmla="*/ 2147483647 w 76"/>
                  <a:gd name="T7" fmla="*/ 2147483647 h 96"/>
                  <a:gd name="T8" fmla="*/ 2147483647 w 76"/>
                  <a:gd name="T9" fmla="*/ 2147483647 h 96"/>
                  <a:gd name="T10" fmla="*/ 2147483647 w 76"/>
                  <a:gd name="T11" fmla="*/ 2147483647 h 96"/>
                  <a:gd name="T12" fmla="*/ 2147483647 w 76"/>
                  <a:gd name="T13" fmla="*/ 2147483647 h 96"/>
                  <a:gd name="T14" fmla="*/ 2147483647 w 76"/>
                  <a:gd name="T15" fmla="*/ 2147483647 h 96"/>
                  <a:gd name="T16" fmla="*/ 2147483647 w 76"/>
                  <a:gd name="T17" fmla="*/ 2147483647 h 96"/>
                  <a:gd name="T18" fmla="*/ 2147483647 w 76"/>
                  <a:gd name="T19" fmla="*/ 2147483647 h 96"/>
                  <a:gd name="T20" fmla="*/ 2147483647 w 76"/>
                  <a:gd name="T21" fmla="*/ 2147483647 h 96"/>
                  <a:gd name="T22" fmla="*/ 2147483647 w 76"/>
                  <a:gd name="T23" fmla="*/ 2147483647 h 96"/>
                  <a:gd name="T24" fmla="*/ 2147483647 w 76"/>
                  <a:gd name="T25" fmla="*/ 2147483647 h 96"/>
                  <a:gd name="T26" fmla="*/ 2147483647 w 76"/>
                  <a:gd name="T27" fmla="*/ 2147483647 h 96"/>
                  <a:gd name="T28" fmla="*/ 2147483647 w 76"/>
                  <a:gd name="T29" fmla="*/ 2147483647 h 96"/>
                  <a:gd name="T30" fmla="*/ 2147483647 w 76"/>
                  <a:gd name="T31" fmla="*/ 2147483647 h 96"/>
                  <a:gd name="T32" fmla="*/ 2147483647 w 76"/>
                  <a:gd name="T33" fmla="*/ 2147483647 h 96"/>
                  <a:gd name="T34" fmla="*/ 2147483647 w 76"/>
                  <a:gd name="T35" fmla="*/ 2147483647 h 96"/>
                  <a:gd name="T36" fmla="*/ 2147483647 w 76"/>
                  <a:gd name="T37" fmla="*/ 2147483647 h 96"/>
                  <a:gd name="T38" fmla="*/ 2147483647 w 76"/>
                  <a:gd name="T39" fmla="*/ 2147483647 h 96"/>
                  <a:gd name="T40" fmla="*/ 2147483647 w 76"/>
                  <a:gd name="T41" fmla="*/ 2147483647 h 96"/>
                  <a:gd name="T42" fmla="*/ 2147483647 w 76"/>
                  <a:gd name="T43" fmla="*/ 2147483647 h 96"/>
                  <a:gd name="T44" fmla="*/ 2147483647 w 76"/>
                  <a:gd name="T45" fmla="*/ 2147483647 h 96"/>
                  <a:gd name="T46" fmla="*/ 2147483647 w 76"/>
                  <a:gd name="T47" fmla="*/ 2147483647 h 96"/>
                  <a:gd name="T48" fmla="*/ 0 w 76"/>
                  <a:gd name="T49" fmla="*/ 2147483647 h 96"/>
                  <a:gd name="T50" fmla="*/ 2147483647 w 76"/>
                  <a:gd name="T51" fmla="*/ 2147483647 h 96"/>
                  <a:gd name="T52" fmla="*/ 2147483647 w 76"/>
                  <a:gd name="T53" fmla="*/ 2147483647 h 96"/>
                  <a:gd name="T54" fmla="*/ 2147483647 w 76"/>
                  <a:gd name="T55" fmla="*/ 2147483647 h 96"/>
                  <a:gd name="T56" fmla="*/ 2147483647 w 76"/>
                  <a:gd name="T57" fmla="*/ 2147483647 h 96"/>
                  <a:gd name="T58" fmla="*/ 2147483647 w 76"/>
                  <a:gd name="T59" fmla="*/ 2147483647 h 96"/>
                  <a:gd name="T60" fmla="*/ 2147483647 w 76"/>
                  <a:gd name="T61" fmla="*/ 2147483647 h 96"/>
                  <a:gd name="T62" fmla="*/ 2147483647 w 76"/>
                  <a:gd name="T63" fmla="*/ 2147483647 h 96"/>
                  <a:gd name="T64" fmla="*/ 2147483647 w 76"/>
                  <a:gd name="T65" fmla="*/ 0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6"/>
                  <a:gd name="T100" fmla="*/ 0 h 96"/>
                  <a:gd name="T101" fmla="*/ 76 w 76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6" h="96">
                    <a:moveTo>
                      <a:pt x="38" y="0"/>
                    </a:moveTo>
                    <a:lnTo>
                      <a:pt x="47" y="1"/>
                    </a:lnTo>
                    <a:lnTo>
                      <a:pt x="53" y="4"/>
                    </a:lnTo>
                    <a:lnTo>
                      <a:pt x="59" y="8"/>
                    </a:lnTo>
                    <a:lnTo>
                      <a:pt x="65" y="14"/>
                    </a:lnTo>
                    <a:lnTo>
                      <a:pt x="70" y="22"/>
                    </a:lnTo>
                    <a:lnTo>
                      <a:pt x="73" y="30"/>
                    </a:lnTo>
                    <a:lnTo>
                      <a:pt x="75" y="39"/>
                    </a:lnTo>
                    <a:lnTo>
                      <a:pt x="76" y="49"/>
                    </a:lnTo>
                    <a:lnTo>
                      <a:pt x="75" y="58"/>
                    </a:lnTo>
                    <a:lnTo>
                      <a:pt x="73" y="67"/>
                    </a:lnTo>
                    <a:lnTo>
                      <a:pt x="70" y="75"/>
                    </a:lnTo>
                    <a:lnTo>
                      <a:pt x="65" y="82"/>
                    </a:lnTo>
                    <a:lnTo>
                      <a:pt x="59" y="88"/>
                    </a:lnTo>
                    <a:lnTo>
                      <a:pt x="53" y="92"/>
                    </a:lnTo>
                    <a:lnTo>
                      <a:pt x="47" y="95"/>
                    </a:lnTo>
                    <a:lnTo>
                      <a:pt x="38" y="96"/>
                    </a:lnTo>
                    <a:lnTo>
                      <a:pt x="30" y="95"/>
                    </a:lnTo>
                    <a:lnTo>
                      <a:pt x="24" y="92"/>
                    </a:lnTo>
                    <a:lnTo>
                      <a:pt x="18" y="88"/>
                    </a:lnTo>
                    <a:lnTo>
                      <a:pt x="12" y="82"/>
                    </a:lnTo>
                    <a:lnTo>
                      <a:pt x="7" y="75"/>
                    </a:lnTo>
                    <a:lnTo>
                      <a:pt x="4" y="67"/>
                    </a:lnTo>
                    <a:lnTo>
                      <a:pt x="2" y="58"/>
                    </a:lnTo>
                    <a:lnTo>
                      <a:pt x="0" y="49"/>
                    </a:lnTo>
                    <a:lnTo>
                      <a:pt x="2" y="39"/>
                    </a:lnTo>
                    <a:lnTo>
                      <a:pt x="4" y="30"/>
                    </a:lnTo>
                    <a:lnTo>
                      <a:pt x="7" y="22"/>
                    </a:lnTo>
                    <a:lnTo>
                      <a:pt x="12" y="14"/>
                    </a:lnTo>
                    <a:lnTo>
                      <a:pt x="18" y="8"/>
                    </a:lnTo>
                    <a:lnTo>
                      <a:pt x="24" y="4"/>
                    </a:lnTo>
                    <a:lnTo>
                      <a:pt x="30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" name="Freeform 1738"/>
              <p:cNvSpPr>
                <a:spLocks/>
              </p:cNvSpPr>
              <p:nvPr/>
            </p:nvSpPr>
            <p:spPr bwMode="auto">
              <a:xfrm>
                <a:off x="2046568" y="3140528"/>
                <a:ext cx="41719" cy="59873"/>
              </a:xfrm>
              <a:custGeom>
                <a:avLst/>
                <a:gdLst>
                  <a:gd name="T0" fmla="*/ 2147483647 w 47"/>
                  <a:gd name="T1" fmla="*/ 0 h 66"/>
                  <a:gd name="T2" fmla="*/ 2147483647 w 47"/>
                  <a:gd name="T3" fmla="*/ 2147483647 h 66"/>
                  <a:gd name="T4" fmla="*/ 2147483647 w 47"/>
                  <a:gd name="T5" fmla="*/ 2147483647 h 66"/>
                  <a:gd name="T6" fmla="*/ 2147483647 w 47"/>
                  <a:gd name="T7" fmla="*/ 2147483647 h 66"/>
                  <a:gd name="T8" fmla="*/ 2147483647 w 47"/>
                  <a:gd name="T9" fmla="*/ 2147483647 h 66"/>
                  <a:gd name="T10" fmla="*/ 2147483647 w 47"/>
                  <a:gd name="T11" fmla="*/ 2147483647 h 66"/>
                  <a:gd name="T12" fmla="*/ 2147483647 w 47"/>
                  <a:gd name="T13" fmla="*/ 2147483647 h 66"/>
                  <a:gd name="T14" fmla="*/ 2147483647 w 47"/>
                  <a:gd name="T15" fmla="*/ 2147483647 h 66"/>
                  <a:gd name="T16" fmla="*/ 2147483647 w 47"/>
                  <a:gd name="T17" fmla="*/ 2147483647 h 66"/>
                  <a:gd name="T18" fmla="*/ 2147483647 w 47"/>
                  <a:gd name="T19" fmla="*/ 2147483647 h 66"/>
                  <a:gd name="T20" fmla="*/ 2147483647 w 47"/>
                  <a:gd name="T21" fmla="*/ 2147483647 h 66"/>
                  <a:gd name="T22" fmla="*/ 2147483647 w 47"/>
                  <a:gd name="T23" fmla="*/ 2147483647 h 66"/>
                  <a:gd name="T24" fmla="*/ 0 w 47"/>
                  <a:gd name="T25" fmla="*/ 2147483647 h 66"/>
                  <a:gd name="T26" fmla="*/ 2147483647 w 47"/>
                  <a:gd name="T27" fmla="*/ 2147483647 h 66"/>
                  <a:gd name="T28" fmla="*/ 2147483647 w 47"/>
                  <a:gd name="T29" fmla="*/ 2147483647 h 66"/>
                  <a:gd name="T30" fmla="*/ 2147483647 w 47"/>
                  <a:gd name="T31" fmla="*/ 2147483647 h 66"/>
                  <a:gd name="T32" fmla="*/ 2147483647 w 47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66"/>
                  <a:gd name="T53" fmla="*/ 47 w 47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66">
                    <a:moveTo>
                      <a:pt x="23" y="0"/>
                    </a:moveTo>
                    <a:lnTo>
                      <a:pt x="33" y="2"/>
                    </a:lnTo>
                    <a:lnTo>
                      <a:pt x="40" y="9"/>
                    </a:lnTo>
                    <a:lnTo>
                      <a:pt x="44" y="21"/>
                    </a:lnTo>
                    <a:lnTo>
                      <a:pt x="47" y="34"/>
                    </a:lnTo>
                    <a:lnTo>
                      <a:pt x="44" y="46"/>
                    </a:lnTo>
                    <a:lnTo>
                      <a:pt x="40" y="57"/>
                    </a:lnTo>
                    <a:lnTo>
                      <a:pt x="33" y="64"/>
                    </a:lnTo>
                    <a:lnTo>
                      <a:pt x="23" y="66"/>
                    </a:lnTo>
                    <a:lnTo>
                      <a:pt x="14" y="64"/>
                    </a:lnTo>
                    <a:lnTo>
                      <a:pt x="7" y="57"/>
                    </a:lnTo>
                    <a:lnTo>
                      <a:pt x="3" y="46"/>
                    </a:lnTo>
                    <a:lnTo>
                      <a:pt x="0" y="34"/>
                    </a:lnTo>
                    <a:lnTo>
                      <a:pt x="3" y="21"/>
                    </a:lnTo>
                    <a:lnTo>
                      <a:pt x="7" y="9"/>
                    </a:lnTo>
                    <a:lnTo>
                      <a:pt x="14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" name="Freeform 1739"/>
              <p:cNvSpPr>
                <a:spLocks/>
              </p:cNvSpPr>
              <p:nvPr/>
            </p:nvSpPr>
            <p:spPr bwMode="auto">
              <a:xfrm>
                <a:off x="2137259" y="2826653"/>
                <a:ext cx="68925" cy="85273"/>
              </a:xfrm>
              <a:custGeom>
                <a:avLst/>
                <a:gdLst>
                  <a:gd name="T0" fmla="*/ 2147483647 w 75"/>
                  <a:gd name="T1" fmla="*/ 0 h 96"/>
                  <a:gd name="T2" fmla="*/ 2147483647 w 75"/>
                  <a:gd name="T3" fmla="*/ 2147483647 h 96"/>
                  <a:gd name="T4" fmla="*/ 2147483647 w 75"/>
                  <a:gd name="T5" fmla="*/ 2147483647 h 96"/>
                  <a:gd name="T6" fmla="*/ 2147483647 w 75"/>
                  <a:gd name="T7" fmla="*/ 2147483647 h 96"/>
                  <a:gd name="T8" fmla="*/ 2147483647 w 75"/>
                  <a:gd name="T9" fmla="*/ 2147483647 h 96"/>
                  <a:gd name="T10" fmla="*/ 2147483647 w 75"/>
                  <a:gd name="T11" fmla="*/ 2147483647 h 96"/>
                  <a:gd name="T12" fmla="*/ 2147483647 w 75"/>
                  <a:gd name="T13" fmla="*/ 2147483647 h 96"/>
                  <a:gd name="T14" fmla="*/ 2147483647 w 75"/>
                  <a:gd name="T15" fmla="*/ 2147483647 h 96"/>
                  <a:gd name="T16" fmla="*/ 2147483647 w 75"/>
                  <a:gd name="T17" fmla="*/ 2147483647 h 96"/>
                  <a:gd name="T18" fmla="*/ 2147483647 w 75"/>
                  <a:gd name="T19" fmla="*/ 2147483647 h 96"/>
                  <a:gd name="T20" fmla="*/ 2147483647 w 75"/>
                  <a:gd name="T21" fmla="*/ 2147483647 h 96"/>
                  <a:gd name="T22" fmla="*/ 2147483647 w 75"/>
                  <a:gd name="T23" fmla="*/ 2147483647 h 96"/>
                  <a:gd name="T24" fmla="*/ 2147483647 w 75"/>
                  <a:gd name="T25" fmla="*/ 2147483647 h 96"/>
                  <a:gd name="T26" fmla="*/ 2147483647 w 75"/>
                  <a:gd name="T27" fmla="*/ 2147483647 h 96"/>
                  <a:gd name="T28" fmla="*/ 2147483647 w 75"/>
                  <a:gd name="T29" fmla="*/ 2147483647 h 96"/>
                  <a:gd name="T30" fmla="*/ 2147483647 w 75"/>
                  <a:gd name="T31" fmla="*/ 2147483647 h 96"/>
                  <a:gd name="T32" fmla="*/ 2147483647 w 75"/>
                  <a:gd name="T33" fmla="*/ 2147483647 h 96"/>
                  <a:gd name="T34" fmla="*/ 2147483647 w 75"/>
                  <a:gd name="T35" fmla="*/ 2147483647 h 96"/>
                  <a:gd name="T36" fmla="*/ 2147483647 w 75"/>
                  <a:gd name="T37" fmla="*/ 2147483647 h 96"/>
                  <a:gd name="T38" fmla="*/ 2147483647 w 75"/>
                  <a:gd name="T39" fmla="*/ 2147483647 h 96"/>
                  <a:gd name="T40" fmla="*/ 2147483647 w 75"/>
                  <a:gd name="T41" fmla="*/ 2147483647 h 96"/>
                  <a:gd name="T42" fmla="*/ 2147483647 w 75"/>
                  <a:gd name="T43" fmla="*/ 2147483647 h 96"/>
                  <a:gd name="T44" fmla="*/ 2147483647 w 75"/>
                  <a:gd name="T45" fmla="*/ 2147483647 h 96"/>
                  <a:gd name="T46" fmla="*/ 2147483647 w 75"/>
                  <a:gd name="T47" fmla="*/ 2147483647 h 96"/>
                  <a:gd name="T48" fmla="*/ 0 w 75"/>
                  <a:gd name="T49" fmla="*/ 2147483647 h 96"/>
                  <a:gd name="T50" fmla="*/ 2147483647 w 75"/>
                  <a:gd name="T51" fmla="*/ 2147483647 h 96"/>
                  <a:gd name="T52" fmla="*/ 2147483647 w 75"/>
                  <a:gd name="T53" fmla="*/ 2147483647 h 96"/>
                  <a:gd name="T54" fmla="*/ 2147483647 w 75"/>
                  <a:gd name="T55" fmla="*/ 2147483647 h 96"/>
                  <a:gd name="T56" fmla="*/ 2147483647 w 75"/>
                  <a:gd name="T57" fmla="*/ 2147483647 h 96"/>
                  <a:gd name="T58" fmla="*/ 2147483647 w 75"/>
                  <a:gd name="T59" fmla="*/ 2147483647 h 96"/>
                  <a:gd name="T60" fmla="*/ 2147483647 w 75"/>
                  <a:gd name="T61" fmla="*/ 2147483647 h 96"/>
                  <a:gd name="T62" fmla="*/ 2147483647 w 75"/>
                  <a:gd name="T63" fmla="*/ 2147483647 h 96"/>
                  <a:gd name="T64" fmla="*/ 2147483647 w 75"/>
                  <a:gd name="T65" fmla="*/ 0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6"/>
                  <a:gd name="T101" fmla="*/ 75 w 75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6">
                    <a:moveTo>
                      <a:pt x="38" y="0"/>
                    </a:moveTo>
                    <a:lnTo>
                      <a:pt x="46" y="1"/>
                    </a:lnTo>
                    <a:lnTo>
                      <a:pt x="53" y="4"/>
                    </a:lnTo>
                    <a:lnTo>
                      <a:pt x="59" y="8"/>
                    </a:lnTo>
                    <a:lnTo>
                      <a:pt x="64" y="14"/>
                    </a:lnTo>
                    <a:lnTo>
                      <a:pt x="69" y="21"/>
                    </a:lnTo>
                    <a:lnTo>
                      <a:pt x="72" y="29"/>
                    </a:lnTo>
                    <a:lnTo>
                      <a:pt x="74" y="38"/>
                    </a:lnTo>
                    <a:lnTo>
                      <a:pt x="75" y="47"/>
                    </a:lnTo>
                    <a:lnTo>
                      <a:pt x="74" y="57"/>
                    </a:lnTo>
                    <a:lnTo>
                      <a:pt x="72" y="66"/>
                    </a:lnTo>
                    <a:lnTo>
                      <a:pt x="69" y="74"/>
                    </a:lnTo>
                    <a:lnTo>
                      <a:pt x="64" y="82"/>
                    </a:lnTo>
                    <a:lnTo>
                      <a:pt x="59" y="88"/>
                    </a:lnTo>
                    <a:lnTo>
                      <a:pt x="53" y="92"/>
                    </a:lnTo>
                    <a:lnTo>
                      <a:pt x="46" y="95"/>
                    </a:lnTo>
                    <a:lnTo>
                      <a:pt x="38" y="96"/>
                    </a:lnTo>
                    <a:lnTo>
                      <a:pt x="30" y="95"/>
                    </a:lnTo>
                    <a:lnTo>
                      <a:pt x="23" y="92"/>
                    </a:lnTo>
                    <a:lnTo>
                      <a:pt x="17" y="88"/>
                    </a:lnTo>
                    <a:lnTo>
                      <a:pt x="11" y="82"/>
                    </a:lnTo>
                    <a:lnTo>
                      <a:pt x="7" y="74"/>
                    </a:lnTo>
                    <a:lnTo>
                      <a:pt x="3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1" y="38"/>
                    </a:lnTo>
                    <a:lnTo>
                      <a:pt x="3" y="29"/>
                    </a:lnTo>
                    <a:lnTo>
                      <a:pt x="7" y="21"/>
                    </a:lnTo>
                    <a:lnTo>
                      <a:pt x="11" y="14"/>
                    </a:lnTo>
                    <a:lnTo>
                      <a:pt x="17" y="8"/>
                    </a:lnTo>
                    <a:lnTo>
                      <a:pt x="23" y="4"/>
                    </a:lnTo>
                    <a:lnTo>
                      <a:pt x="30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" name="Freeform 1740"/>
              <p:cNvSpPr>
                <a:spLocks/>
              </p:cNvSpPr>
              <p:nvPr/>
            </p:nvSpPr>
            <p:spPr bwMode="auto">
              <a:xfrm>
                <a:off x="2151770" y="2839354"/>
                <a:ext cx="41719" cy="59873"/>
              </a:xfrm>
              <a:custGeom>
                <a:avLst/>
                <a:gdLst>
                  <a:gd name="T0" fmla="*/ 2147483647 w 46"/>
                  <a:gd name="T1" fmla="*/ 0 h 66"/>
                  <a:gd name="T2" fmla="*/ 2147483647 w 46"/>
                  <a:gd name="T3" fmla="*/ 2147483647 h 66"/>
                  <a:gd name="T4" fmla="*/ 2147483647 w 46"/>
                  <a:gd name="T5" fmla="*/ 2147483647 h 66"/>
                  <a:gd name="T6" fmla="*/ 2147483647 w 46"/>
                  <a:gd name="T7" fmla="*/ 2147483647 h 66"/>
                  <a:gd name="T8" fmla="*/ 2147483647 w 46"/>
                  <a:gd name="T9" fmla="*/ 2147483647 h 66"/>
                  <a:gd name="T10" fmla="*/ 2147483647 w 46"/>
                  <a:gd name="T11" fmla="*/ 2147483647 h 66"/>
                  <a:gd name="T12" fmla="*/ 2147483647 w 46"/>
                  <a:gd name="T13" fmla="*/ 2147483647 h 66"/>
                  <a:gd name="T14" fmla="*/ 2147483647 w 46"/>
                  <a:gd name="T15" fmla="*/ 2147483647 h 66"/>
                  <a:gd name="T16" fmla="*/ 2147483647 w 46"/>
                  <a:gd name="T17" fmla="*/ 2147483647 h 66"/>
                  <a:gd name="T18" fmla="*/ 2147483647 w 46"/>
                  <a:gd name="T19" fmla="*/ 2147483647 h 66"/>
                  <a:gd name="T20" fmla="*/ 2147483647 w 46"/>
                  <a:gd name="T21" fmla="*/ 2147483647 h 66"/>
                  <a:gd name="T22" fmla="*/ 2147483647 w 46"/>
                  <a:gd name="T23" fmla="*/ 2147483647 h 66"/>
                  <a:gd name="T24" fmla="*/ 0 w 46"/>
                  <a:gd name="T25" fmla="*/ 2147483647 h 66"/>
                  <a:gd name="T26" fmla="*/ 2147483647 w 46"/>
                  <a:gd name="T27" fmla="*/ 2147483647 h 66"/>
                  <a:gd name="T28" fmla="*/ 2147483647 w 46"/>
                  <a:gd name="T29" fmla="*/ 2147483647 h 66"/>
                  <a:gd name="T30" fmla="*/ 2147483647 w 46"/>
                  <a:gd name="T31" fmla="*/ 2147483647 h 66"/>
                  <a:gd name="T32" fmla="*/ 2147483647 w 46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6"/>
                  <a:gd name="T53" fmla="*/ 46 w 46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6">
                    <a:moveTo>
                      <a:pt x="23" y="0"/>
                    </a:moveTo>
                    <a:lnTo>
                      <a:pt x="32" y="3"/>
                    </a:lnTo>
                    <a:lnTo>
                      <a:pt x="39" y="9"/>
                    </a:lnTo>
                    <a:lnTo>
                      <a:pt x="44" y="20"/>
                    </a:lnTo>
                    <a:lnTo>
                      <a:pt x="46" y="32"/>
                    </a:lnTo>
                    <a:lnTo>
                      <a:pt x="44" y="45"/>
                    </a:lnTo>
                    <a:lnTo>
                      <a:pt x="39" y="56"/>
                    </a:lnTo>
                    <a:lnTo>
                      <a:pt x="32" y="64"/>
                    </a:lnTo>
                    <a:lnTo>
                      <a:pt x="23" y="66"/>
                    </a:lnTo>
                    <a:lnTo>
                      <a:pt x="14" y="64"/>
                    </a:lnTo>
                    <a:lnTo>
                      <a:pt x="7" y="56"/>
                    </a:lnTo>
                    <a:lnTo>
                      <a:pt x="2" y="45"/>
                    </a:lnTo>
                    <a:lnTo>
                      <a:pt x="0" y="32"/>
                    </a:lnTo>
                    <a:lnTo>
                      <a:pt x="2" y="20"/>
                    </a:lnTo>
                    <a:lnTo>
                      <a:pt x="7" y="9"/>
                    </a:lnTo>
                    <a:lnTo>
                      <a:pt x="14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" name="Freeform 1741"/>
              <p:cNvSpPr>
                <a:spLocks/>
              </p:cNvSpPr>
              <p:nvPr/>
            </p:nvSpPr>
            <p:spPr bwMode="auto">
              <a:xfrm>
                <a:off x="2264227" y="3115128"/>
                <a:ext cx="68925" cy="85273"/>
              </a:xfrm>
              <a:custGeom>
                <a:avLst/>
                <a:gdLst>
                  <a:gd name="T0" fmla="*/ 2147483647 w 75"/>
                  <a:gd name="T1" fmla="*/ 0 h 95"/>
                  <a:gd name="T2" fmla="*/ 2147483647 w 75"/>
                  <a:gd name="T3" fmla="*/ 2147483647 h 95"/>
                  <a:gd name="T4" fmla="*/ 2147483647 w 75"/>
                  <a:gd name="T5" fmla="*/ 2147483647 h 95"/>
                  <a:gd name="T6" fmla="*/ 2147483647 w 75"/>
                  <a:gd name="T7" fmla="*/ 2147483647 h 95"/>
                  <a:gd name="T8" fmla="*/ 2147483647 w 75"/>
                  <a:gd name="T9" fmla="*/ 2147483647 h 95"/>
                  <a:gd name="T10" fmla="*/ 2147483647 w 75"/>
                  <a:gd name="T11" fmla="*/ 2147483647 h 95"/>
                  <a:gd name="T12" fmla="*/ 2147483647 w 75"/>
                  <a:gd name="T13" fmla="*/ 2147483647 h 95"/>
                  <a:gd name="T14" fmla="*/ 2147483647 w 75"/>
                  <a:gd name="T15" fmla="*/ 2147483647 h 95"/>
                  <a:gd name="T16" fmla="*/ 2147483647 w 75"/>
                  <a:gd name="T17" fmla="*/ 2147483647 h 95"/>
                  <a:gd name="T18" fmla="*/ 2147483647 w 75"/>
                  <a:gd name="T19" fmla="*/ 2147483647 h 95"/>
                  <a:gd name="T20" fmla="*/ 2147483647 w 75"/>
                  <a:gd name="T21" fmla="*/ 2147483647 h 95"/>
                  <a:gd name="T22" fmla="*/ 2147483647 w 75"/>
                  <a:gd name="T23" fmla="*/ 2147483647 h 95"/>
                  <a:gd name="T24" fmla="*/ 2147483647 w 75"/>
                  <a:gd name="T25" fmla="*/ 2147483647 h 95"/>
                  <a:gd name="T26" fmla="*/ 2147483647 w 75"/>
                  <a:gd name="T27" fmla="*/ 2147483647 h 95"/>
                  <a:gd name="T28" fmla="*/ 2147483647 w 75"/>
                  <a:gd name="T29" fmla="*/ 2147483647 h 95"/>
                  <a:gd name="T30" fmla="*/ 2147483647 w 75"/>
                  <a:gd name="T31" fmla="*/ 2147483647 h 95"/>
                  <a:gd name="T32" fmla="*/ 2147483647 w 75"/>
                  <a:gd name="T33" fmla="*/ 2147483647 h 95"/>
                  <a:gd name="T34" fmla="*/ 2147483647 w 75"/>
                  <a:gd name="T35" fmla="*/ 2147483647 h 95"/>
                  <a:gd name="T36" fmla="*/ 2147483647 w 75"/>
                  <a:gd name="T37" fmla="*/ 2147483647 h 95"/>
                  <a:gd name="T38" fmla="*/ 2147483647 w 75"/>
                  <a:gd name="T39" fmla="*/ 2147483647 h 95"/>
                  <a:gd name="T40" fmla="*/ 2147483647 w 75"/>
                  <a:gd name="T41" fmla="*/ 2147483647 h 95"/>
                  <a:gd name="T42" fmla="*/ 2147483647 w 75"/>
                  <a:gd name="T43" fmla="*/ 2147483647 h 95"/>
                  <a:gd name="T44" fmla="*/ 2147483647 w 75"/>
                  <a:gd name="T45" fmla="*/ 2147483647 h 95"/>
                  <a:gd name="T46" fmla="*/ 2147483647 w 75"/>
                  <a:gd name="T47" fmla="*/ 2147483647 h 95"/>
                  <a:gd name="T48" fmla="*/ 0 w 75"/>
                  <a:gd name="T49" fmla="*/ 2147483647 h 95"/>
                  <a:gd name="T50" fmla="*/ 2147483647 w 75"/>
                  <a:gd name="T51" fmla="*/ 2147483647 h 95"/>
                  <a:gd name="T52" fmla="*/ 2147483647 w 75"/>
                  <a:gd name="T53" fmla="*/ 2147483647 h 95"/>
                  <a:gd name="T54" fmla="*/ 2147483647 w 75"/>
                  <a:gd name="T55" fmla="*/ 2147483647 h 95"/>
                  <a:gd name="T56" fmla="*/ 2147483647 w 75"/>
                  <a:gd name="T57" fmla="*/ 2147483647 h 95"/>
                  <a:gd name="T58" fmla="*/ 2147483647 w 75"/>
                  <a:gd name="T59" fmla="*/ 2147483647 h 95"/>
                  <a:gd name="T60" fmla="*/ 2147483647 w 75"/>
                  <a:gd name="T61" fmla="*/ 2147483647 h 95"/>
                  <a:gd name="T62" fmla="*/ 2147483647 w 75"/>
                  <a:gd name="T63" fmla="*/ 2147483647 h 95"/>
                  <a:gd name="T64" fmla="*/ 2147483647 w 75"/>
                  <a:gd name="T65" fmla="*/ 0 h 9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5"/>
                  <a:gd name="T101" fmla="*/ 75 w 75"/>
                  <a:gd name="T102" fmla="*/ 95 h 9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5">
                    <a:moveTo>
                      <a:pt x="37" y="0"/>
                    </a:moveTo>
                    <a:lnTo>
                      <a:pt x="45" y="2"/>
                    </a:lnTo>
                    <a:lnTo>
                      <a:pt x="52" y="4"/>
                    </a:lnTo>
                    <a:lnTo>
                      <a:pt x="58" y="8"/>
                    </a:lnTo>
                    <a:lnTo>
                      <a:pt x="64" y="14"/>
                    </a:lnTo>
                    <a:lnTo>
                      <a:pt x="68" y="21"/>
                    </a:lnTo>
                    <a:lnTo>
                      <a:pt x="72" y="29"/>
                    </a:lnTo>
                    <a:lnTo>
                      <a:pt x="74" y="38"/>
                    </a:lnTo>
                    <a:lnTo>
                      <a:pt x="75" y="48"/>
                    </a:lnTo>
                    <a:lnTo>
                      <a:pt x="74" y="57"/>
                    </a:lnTo>
                    <a:lnTo>
                      <a:pt x="72" y="66"/>
                    </a:lnTo>
                    <a:lnTo>
                      <a:pt x="68" y="74"/>
                    </a:lnTo>
                    <a:lnTo>
                      <a:pt x="64" y="81"/>
                    </a:lnTo>
                    <a:lnTo>
                      <a:pt x="58" y="87"/>
                    </a:lnTo>
                    <a:lnTo>
                      <a:pt x="52" y="91"/>
                    </a:lnTo>
                    <a:lnTo>
                      <a:pt x="45" y="94"/>
                    </a:lnTo>
                    <a:lnTo>
                      <a:pt x="37" y="95"/>
                    </a:lnTo>
                    <a:lnTo>
                      <a:pt x="29" y="94"/>
                    </a:lnTo>
                    <a:lnTo>
                      <a:pt x="22" y="91"/>
                    </a:lnTo>
                    <a:lnTo>
                      <a:pt x="16" y="87"/>
                    </a:lnTo>
                    <a:lnTo>
                      <a:pt x="11" y="81"/>
                    </a:lnTo>
                    <a:lnTo>
                      <a:pt x="6" y="74"/>
                    </a:lnTo>
                    <a:lnTo>
                      <a:pt x="2" y="66"/>
                    </a:lnTo>
                    <a:lnTo>
                      <a:pt x="1" y="57"/>
                    </a:lnTo>
                    <a:lnTo>
                      <a:pt x="0" y="48"/>
                    </a:lnTo>
                    <a:lnTo>
                      <a:pt x="1" y="38"/>
                    </a:lnTo>
                    <a:lnTo>
                      <a:pt x="2" y="29"/>
                    </a:lnTo>
                    <a:lnTo>
                      <a:pt x="6" y="21"/>
                    </a:lnTo>
                    <a:lnTo>
                      <a:pt x="11" y="14"/>
                    </a:lnTo>
                    <a:lnTo>
                      <a:pt x="16" y="8"/>
                    </a:lnTo>
                    <a:lnTo>
                      <a:pt x="22" y="4"/>
                    </a:lnTo>
                    <a:lnTo>
                      <a:pt x="29" y="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" name="Freeform 1742"/>
              <p:cNvSpPr>
                <a:spLocks/>
              </p:cNvSpPr>
              <p:nvPr/>
            </p:nvSpPr>
            <p:spPr bwMode="auto">
              <a:xfrm>
                <a:off x="2276923" y="3127827"/>
                <a:ext cx="41719" cy="59873"/>
              </a:xfrm>
              <a:custGeom>
                <a:avLst/>
                <a:gdLst>
                  <a:gd name="T0" fmla="*/ 2147483647 w 46"/>
                  <a:gd name="T1" fmla="*/ 0 h 67"/>
                  <a:gd name="T2" fmla="*/ 2147483647 w 46"/>
                  <a:gd name="T3" fmla="*/ 2147483647 h 67"/>
                  <a:gd name="T4" fmla="*/ 2147483647 w 46"/>
                  <a:gd name="T5" fmla="*/ 2147483647 h 67"/>
                  <a:gd name="T6" fmla="*/ 2147483647 w 46"/>
                  <a:gd name="T7" fmla="*/ 2147483647 h 67"/>
                  <a:gd name="T8" fmla="*/ 2147483647 w 46"/>
                  <a:gd name="T9" fmla="*/ 2147483647 h 67"/>
                  <a:gd name="T10" fmla="*/ 2147483647 w 46"/>
                  <a:gd name="T11" fmla="*/ 2147483647 h 67"/>
                  <a:gd name="T12" fmla="*/ 2147483647 w 46"/>
                  <a:gd name="T13" fmla="*/ 2147483647 h 67"/>
                  <a:gd name="T14" fmla="*/ 2147483647 w 46"/>
                  <a:gd name="T15" fmla="*/ 2147483647 h 67"/>
                  <a:gd name="T16" fmla="*/ 2147483647 w 46"/>
                  <a:gd name="T17" fmla="*/ 2147483647 h 67"/>
                  <a:gd name="T18" fmla="*/ 2147483647 w 46"/>
                  <a:gd name="T19" fmla="*/ 2147483647 h 67"/>
                  <a:gd name="T20" fmla="*/ 2147483647 w 46"/>
                  <a:gd name="T21" fmla="*/ 2147483647 h 67"/>
                  <a:gd name="T22" fmla="*/ 2147483647 w 46"/>
                  <a:gd name="T23" fmla="*/ 2147483647 h 67"/>
                  <a:gd name="T24" fmla="*/ 0 w 46"/>
                  <a:gd name="T25" fmla="*/ 2147483647 h 67"/>
                  <a:gd name="T26" fmla="*/ 2147483647 w 46"/>
                  <a:gd name="T27" fmla="*/ 2147483647 h 67"/>
                  <a:gd name="T28" fmla="*/ 2147483647 w 46"/>
                  <a:gd name="T29" fmla="*/ 2147483647 h 67"/>
                  <a:gd name="T30" fmla="*/ 2147483647 w 46"/>
                  <a:gd name="T31" fmla="*/ 2147483647 h 67"/>
                  <a:gd name="T32" fmla="*/ 2147483647 w 46"/>
                  <a:gd name="T33" fmla="*/ 0 h 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7"/>
                  <a:gd name="T53" fmla="*/ 46 w 46"/>
                  <a:gd name="T54" fmla="*/ 67 h 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7">
                    <a:moveTo>
                      <a:pt x="23" y="0"/>
                    </a:moveTo>
                    <a:lnTo>
                      <a:pt x="32" y="2"/>
                    </a:lnTo>
                    <a:lnTo>
                      <a:pt x="39" y="9"/>
                    </a:lnTo>
                    <a:lnTo>
                      <a:pt x="44" y="21"/>
                    </a:lnTo>
                    <a:lnTo>
                      <a:pt x="46" y="34"/>
                    </a:lnTo>
                    <a:lnTo>
                      <a:pt x="44" y="46"/>
                    </a:lnTo>
                    <a:lnTo>
                      <a:pt x="39" y="57"/>
                    </a:lnTo>
                    <a:lnTo>
                      <a:pt x="32" y="65"/>
                    </a:lnTo>
                    <a:lnTo>
                      <a:pt x="23" y="67"/>
                    </a:lnTo>
                    <a:lnTo>
                      <a:pt x="14" y="65"/>
                    </a:lnTo>
                    <a:lnTo>
                      <a:pt x="7" y="57"/>
                    </a:lnTo>
                    <a:lnTo>
                      <a:pt x="2" y="46"/>
                    </a:lnTo>
                    <a:lnTo>
                      <a:pt x="0" y="34"/>
                    </a:lnTo>
                    <a:lnTo>
                      <a:pt x="2" y="21"/>
                    </a:lnTo>
                    <a:lnTo>
                      <a:pt x="7" y="9"/>
                    </a:lnTo>
                    <a:lnTo>
                      <a:pt x="14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" name="Freeform 1743"/>
              <p:cNvSpPr>
                <a:spLocks/>
              </p:cNvSpPr>
              <p:nvPr/>
            </p:nvSpPr>
            <p:spPr bwMode="auto">
              <a:xfrm>
                <a:off x="1515116" y="2231562"/>
                <a:ext cx="68925" cy="85273"/>
              </a:xfrm>
              <a:custGeom>
                <a:avLst/>
                <a:gdLst>
                  <a:gd name="T0" fmla="*/ 2147483647 w 75"/>
                  <a:gd name="T1" fmla="*/ 0 h 95"/>
                  <a:gd name="T2" fmla="*/ 2147483647 w 75"/>
                  <a:gd name="T3" fmla="*/ 2147483647 h 95"/>
                  <a:gd name="T4" fmla="*/ 2147483647 w 75"/>
                  <a:gd name="T5" fmla="*/ 2147483647 h 95"/>
                  <a:gd name="T6" fmla="*/ 2147483647 w 75"/>
                  <a:gd name="T7" fmla="*/ 2147483647 h 95"/>
                  <a:gd name="T8" fmla="*/ 2147483647 w 75"/>
                  <a:gd name="T9" fmla="*/ 2147483647 h 95"/>
                  <a:gd name="T10" fmla="*/ 2147483647 w 75"/>
                  <a:gd name="T11" fmla="*/ 2147483647 h 95"/>
                  <a:gd name="T12" fmla="*/ 2147483647 w 75"/>
                  <a:gd name="T13" fmla="*/ 2147483647 h 95"/>
                  <a:gd name="T14" fmla="*/ 2147483647 w 75"/>
                  <a:gd name="T15" fmla="*/ 2147483647 h 95"/>
                  <a:gd name="T16" fmla="*/ 2147483647 w 75"/>
                  <a:gd name="T17" fmla="*/ 2147483647 h 95"/>
                  <a:gd name="T18" fmla="*/ 2147483647 w 75"/>
                  <a:gd name="T19" fmla="*/ 2147483647 h 95"/>
                  <a:gd name="T20" fmla="*/ 2147483647 w 75"/>
                  <a:gd name="T21" fmla="*/ 2147483647 h 95"/>
                  <a:gd name="T22" fmla="*/ 2147483647 w 75"/>
                  <a:gd name="T23" fmla="*/ 2147483647 h 95"/>
                  <a:gd name="T24" fmla="*/ 2147483647 w 75"/>
                  <a:gd name="T25" fmla="*/ 2147483647 h 95"/>
                  <a:gd name="T26" fmla="*/ 2147483647 w 75"/>
                  <a:gd name="T27" fmla="*/ 2147483647 h 95"/>
                  <a:gd name="T28" fmla="*/ 2147483647 w 75"/>
                  <a:gd name="T29" fmla="*/ 2147483647 h 95"/>
                  <a:gd name="T30" fmla="*/ 2147483647 w 75"/>
                  <a:gd name="T31" fmla="*/ 2147483647 h 95"/>
                  <a:gd name="T32" fmla="*/ 2147483647 w 75"/>
                  <a:gd name="T33" fmla="*/ 2147483647 h 95"/>
                  <a:gd name="T34" fmla="*/ 2147483647 w 75"/>
                  <a:gd name="T35" fmla="*/ 2147483647 h 95"/>
                  <a:gd name="T36" fmla="*/ 2147483647 w 75"/>
                  <a:gd name="T37" fmla="*/ 2147483647 h 95"/>
                  <a:gd name="T38" fmla="*/ 2147483647 w 75"/>
                  <a:gd name="T39" fmla="*/ 2147483647 h 95"/>
                  <a:gd name="T40" fmla="*/ 2147483647 w 75"/>
                  <a:gd name="T41" fmla="*/ 2147483647 h 95"/>
                  <a:gd name="T42" fmla="*/ 2147483647 w 75"/>
                  <a:gd name="T43" fmla="*/ 2147483647 h 95"/>
                  <a:gd name="T44" fmla="*/ 2147483647 w 75"/>
                  <a:gd name="T45" fmla="*/ 2147483647 h 95"/>
                  <a:gd name="T46" fmla="*/ 2147483647 w 75"/>
                  <a:gd name="T47" fmla="*/ 2147483647 h 95"/>
                  <a:gd name="T48" fmla="*/ 0 w 75"/>
                  <a:gd name="T49" fmla="*/ 2147483647 h 95"/>
                  <a:gd name="T50" fmla="*/ 2147483647 w 75"/>
                  <a:gd name="T51" fmla="*/ 2147483647 h 95"/>
                  <a:gd name="T52" fmla="*/ 2147483647 w 75"/>
                  <a:gd name="T53" fmla="*/ 2147483647 h 95"/>
                  <a:gd name="T54" fmla="*/ 2147483647 w 75"/>
                  <a:gd name="T55" fmla="*/ 2147483647 h 95"/>
                  <a:gd name="T56" fmla="*/ 2147483647 w 75"/>
                  <a:gd name="T57" fmla="*/ 2147483647 h 95"/>
                  <a:gd name="T58" fmla="*/ 2147483647 w 75"/>
                  <a:gd name="T59" fmla="*/ 2147483647 h 95"/>
                  <a:gd name="T60" fmla="*/ 2147483647 w 75"/>
                  <a:gd name="T61" fmla="*/ 2147483647 h 95"/>
                  <a:gd name="T62" fmla="*/ 2147483647 w 75"/>
                  <a:gd name="T63" fmla="*/ 2147483647 h 95"/>
                  <a:gd name="T64" fmla="*/ 2147483647 w 75"/>
                  <a:gd name="T65" fmla="*/ 0 h 9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5"/>
                  <a:gd name="T101" fmla="*/ 75 w 75"/>
                  <a:gd name="T102" fmla="*/ 95 h 9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5">
                    <a:moveTo>
                      <a:pt x="37" y="0"/>
                    </a:moveTo>
                    <a:lnTo>
                      <a:pt x="45" y="2"/>
                    </a:lnTo>
                    <a:lnTo>
                      <a:pt x="52" y="4"/>
                    </a:lnTo>
                    <a:lnTo>
                      <a:pt x="58" y="8"/>
                    </a:lnTo>
                    <a:lnTo>
                      <a:pt x="64" y="14"/>
                    </a:lnTo>
                    <a:lnTo>
                      <a:pt x="68" y="22"/>
                    </a:lnTo>
                    <a:lnTo>
                      <a:pt x="72" y="30"/>
                    </a:lnTo>
                    <a:lnTo>
                      <a:pt x="74" y="40"/>
                    </a:lnTo>
                    <a:lnTo>
                      <a:pt x="75" y="49"/>
                    </a:lnTo>
                    <a:lnTo>
                      <a:pt x="74" y="58"/>
                    </a:lnTo>
                    <a:lnTo>
                      <a:pt x="72" y="67"/>
                    </a:lnTo>
                    <a:lnTo>
                      <a:pt x="68" y="75"/>
                    </a:lnTo>
                    <a:lnTo>
                      <a:pt x="64" y="82"/>
                    </a:lnTo>
                    <a:lnTo>
                      <a:pt x="58" y="87"/>
                    </a:lnTo>
                    <a:lnTo>
                      <a:pt x="52" y="91"/>
                    </a:lnTo>
                    <a:lnTo>
                      <a:pt x="45" y="94"/>
                    </a:lnTo>
                    <a:lnTo>
                      <a:pt x="37" y="95"/>
                    </a:lnTo>
                    <a:lnTo>
                      <a:pt x="29" y="94"/>
                    </a:lnTo>
                    <a:lnTo>
                      <a:pt x="22" y="91"/>
                    </a:lnTo>
                    <a:lnTo>
                      <a:pt x="16" y="87"/>
                    </a:lnTo>
                    <a:lnTo>
                      <a:pt x="11" y="82"/>
                    </a:lnTo>
                    <a:lnTo>
                      <a:pt x="6" y="75"/>
                    </a:lnTo>
                    <a:lnTo>
                      <a:pt x="3" y="67"/>
                    </a:lnTo>
                    <a:lnTo>
                      <a:pt x="1" y="58"/>
                    </a:lnTo>
                    <a:lnTo>
                      <a:pt x="0" y="49"/>
                    </a:lnTo>
                    <a:lnTo>
                      <a:pt x="1" y="40"/>
                    </a:lnTo>
                    <a:lnTo>
                      <a:pt x="3" y="30"/>
                    </a:lnTo>
                    <a:lnTo>
                      <a:pt x="6" y="22"/>
                    </a:lnTo>
                    <a:lnTo>
                      <a:pt x="11" y="14"/>
                    </a:lnTo>
                    <a:lnTo>
                      <a:pt x="16" y="8"/>
                    </a:lnTo>
                    <a:lnTo>
                      <a:pt x="22" y="4"/>
                    </a:lnTo>
                    <a:lnTo>
                      <a:pt x="29" y="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" name="Freeform 1744"/>
              <p:cNvSpPr>
                <a:spLocks/>
              </p:cNvSpPr>
              <p:nvPr/>
            </p:nvSpPr>
            <p:spPr bwMode="auto">
              <a:xfrm>
                <a:off x="1527814" y="2244262"/>
                <a:ext cx="41719" cy="59873"/>
              </a:xfrm>
              <a:custGeom>
                <a:avLst/>
                <a:gdLst>
                  <a:gd name="T0" fmla="*/ 2147483647 w 46"/>
                  <a:gd name="T1" fmla="*/ 0 h 66"/>
                  <a:gd name="T2" fmla="*/ 2147483647 w 46"/>
                  <a:gd name="T3" fmla="*/ 2147483647 h 66"/>
                  <a:gd name="T4" fmla="*/ 2147483647 w 46"/>
                  <a:gd name="T5" fmla="*/ 2147483647 h 66"/>
                  <a:gd name="T6" fmla="*/ 2147483647 w 46"/>
                  <a:gd name="T7" fmla="*/ 2147483647 h 66"/>
                  <a:gd name="T8" fmla="*/ 2147483647 w 46"/>
                  <a:gd name="T9" fmla="*/ 2147483647 h 66"/>
                  <a:gd name="T10" fmla="*/ 2147483647 w 46"/>
                  <a:gd name="T11" fmla="*/ 2147483647 h 66"/>
                  <a:gd name="T12" fmla="*/ 2147483647 w 46"/>
                  <a:gd name="T13" fmla="*/ 2147483647 h 66"/>
                  <a:gd name="T14" fmla="*/ 2147483647 w 46"/>
                  <a:gd name="T15" fmla="*/ 2147483647 h 66"/>
                  <a:gd name="T16" fmla="*/ 2147483647 w 46"/>
                  <a:gd name="T17" fmla="*/ 2147483647 h 66"/>
                  <a:gd name="T18" fmla="*/ 2147483647 w 46"/>
                  <a:gd name="T19" fmla="*/ 2147483647 h 66"/>
                  <a:gd name="T20" fmla="*/ 2147483647 w 46"/>
                  <a:gd name="T21" fmla="*/ 2147483647 h 66"/>
                  <a:gd name="T22" fmla="*/ 2147483647 w 46"/>
                  <a:gd name="T23" fmla="*/ 2147483647 h 66"/>
                  <a:gd name="T24" fmla="*/ 0 w 46"/>
                  <a:gd name="T25" fmla="*/ 2147483647 h 66"/>
                  <a:gd name="T26" fmla="*/ 2147483647 w 46"/>
                  <a:gd name="T27" fmla="*/ 2147483647 h 66"/>
                  <a:gd name="T28" fmla="*/ 2147483647 w 46"/>
                  <a:gd name="T29" fmla="*/ 2147483647 h 66"/>
                  <a:gd name="T30" fmla="*/ 2147483647 w 46"/>
                  <a:gd name="T31" fmla="*/ 2147483647 h 66"/>
                  <a:gd name="T32" fmla="*/ 2147483647 w 46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6"/>
                  <a:gd name="T53" fmla="*/ 46 w 46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6">
                    <a:moveTo>
                      <a:pt x="23" y="0"/>
                    </a:moveTo>
                    <a:lnTo>
                      <a:pt x="32" y="3"/>
                    </a:lnTo>
                    <a:lnTo>
                      <a:pt x="39" y="10"/>
                    </a:lnTo>
                    <a:lnTo>
                      <a:pt x="44" y="21"/>
                    </a:lnTo>
                    <a:lnTo>
                      <a:pt x="46" y="34"/>
                    </a:lnTo>
                    <a:lnTo>
                      <a:pt x="44" y="47"/>
                    </a:lnTo>
                    <a:lnTo>
                      <a:pt x="39" y="57"/>
                    </a:lnTo>
                    <a:lnTo>
                      <a:pt x="32" y="64"/>
                    </a:lnTo>
                    <a:lnTo>
                      <a:pt x="23" y="66"/>
                    </a:lnTo>
                    <a:lnTo>
                      <a:pt x="14" y="64"/>
                    </a:lnTo>
                    <a:lnTo>
                      <a:pt x="7" y="57"/>
                    </a:lnTo>
                    <a:lnTo>
                      <a:pt x="2" y="47"/>
                    </a:lnTo>
                    <a:lnTo>
                      <a:pt x="0" y="34"/>
                    </a:lnTo>
                    <a:lnTo>
                      <a:pt x="2" y="21"/>
                    </a:lnTo>
                    <a:lnTo>
                      <a:pt x="7" y="10"/>
                    </a:lnTo>
                    <a:lnTo>
                      <a:pt x="14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" name="Freeform 1745"/>
              <p:cNvSpPr>
                <a:spLocks/>
              </p:cNvSpPr>
              <p:nvPr/>
            </p:nvSpPr>
            <p:spPr bwMode="auto">
              <a:xfrm>
                <a:off x="1555020" y="3131456"/>
                <a:ext cx="67112" cy="87087"/>
              </a:xfrm>
              <a:custGeom>
                <a:avLst/>
                <a:gdLst>
                  <a:gd name="T0" fmla="*/ 2147483647 w 75"/>
                  <a:gd name="T1" fmla="*/ 0 h 94"/>
                  <a:gd name="T2" fmla="*/ 2147483647 w 75"/>
                  <a:gd name="T3" fmla="*/ 2147483647 h 94"/>
                  <a:gd name="T4" fmla="*/ 2147483647 w 75"/>
                  <a:gd name="T5" fmla="*/ 2147483647 h 94"/>
                  <a:gd name="T6" fmla="*/ 2147483647 w 75"/>
                  <a:gd name="T7" fmla="*/ 2147483647 h 94"/>
                  <a:gd name="T8" fmla="*/ 2147483647 w 75"/>
                  <a:gd name="T9" fmla="*/ 2147483647 h 94"/>
                  <a:gd name="T10" fmla="*/ 2147483647 w 75"/>
                  <a:gd name="T11" fmla="*/ 2147483647 h 94"/>
                  <a:gd name="T12" fmla="*/ 2147483647 w 75"/>
                  <a:gd name="T13" fmla="*/ 2147483647 h 94"/>
                  <a:gd name="T14" fmla="*/ 2147483647 w 75"/>
                  <a:gd name="T15" fmla="*/ 2147483647 h 94"/>
                  <a:gd name="T16" fmla="*/ 2147483647 w 75"/>
                  <a:gd name="T17" fmla="*/ 2147483647 h 94"/>
                  <a:gd name="T18" fmla="*/ 2147483647 w 75"/>
                  <a:gd name="T19" fmla="*/ 2147483647 h 94"/>
                  <a:gd name="T20" fmla="*/ 2147483647 w 75"/>
                  <a:gd name="T21" fmla="*/ 2147483647 h 94"/>
                  <a:gd name="T22" fmla="*/ 2147483647 w 75"/>
                  <a:gd name="T23" fmla="*/ 2147483647 h 94"/>
                  <a:gd name="T24" fmla="*/ 2147483647 w 75"/>
                  <a:gd name="T25" fmla="*/ 2147483647 h 94"/>
                  <a:gd name="T26" fmla="*/ 2147483647 w 75"/>
                  <a:gd name="T27" fmla="*/ 2147483647 h 94"/>
                  <a:gd name="T28" fmla="*/ 2147483647 w 75"/>
                  <a:gd name="T29" fmla="*/ 2147483647 h 94"/>
                  <a:gd name="T30" fmla="*/ 2147483647 w 75"/>
                  <a:gd name="T31" fmla="*/ 2147483647 h 94"/>
                  <a:gd name="T32" fmla="*/ 2147483647 w 75"/>
                  <a:gd name="T33" fmla="*/ 2147483647 h 94"/>
                  <a:gd name="T34" fmla="*/ 2147483647 w 75"/>
                  <a:gd name="T35" fmla="*/ 2147483647 h 94"/>
                  <a:gd name="T36" fmla="*/ 2147483647 w 75"/>
                  <a:gd name="T37" fmla="*/ 2147483647 h 94"/>
                  <a:gd name="T38" fmla="*/ 2147483647 w 75"/>
                  <a:gd name="T39" fmla="*/ 2147483647 h 94"/>
                  <a:gd name="T40" fmla="*/ 2147483647 w 75"/>
                  <a:gd name="T41" fmla="*/ 2147483647 h 94"/>
                  <a:gd name="T42" fmla="*/ 2147483647 w 75"/>
                  <a:gd name="T43" fmla="*/ 2147483647 h 94"/>
                  <a:gd name="T44" fmla="*/ 2147483647 w 75"/>
                  <a:gd name="T45" fmla="*/ 2147483647 h 94"/>
                  <a:gd name="T46" fmla="*/ 2147483647 w 75"/>
                  <a:gd name="T47" fmla="*/ 2147483647 h 94"/>
                  <a:gd name="T48" fmla="*/ 0 w 75"/>
                  <a:gd name="T49" fmla="*/ 2147483647 h 94"/>
                  <a:gd name="T50" fmla="*/ 2147483647 w 75"/>
                  <a:gd name="T51" fmla="*/ 2147483647 h 94"/>
                  <a:gd name="T52" fmla="*/ 2147483647 w 75"/>
                  <a:gd name="T53" fmla="*/ 2147483647 h 94"/>
                  <a:gd name="T54" fmla="*/ 2147483647 w 75"/>
                  <a:gd name="T55" fmla="*/ 2147483647 h 94"/>
                  <a:gd name="T56" fmla="*/ 2147483647 w 75"/>
                  <a:gd name="T57" fmla="*/ 2147483647 h 94"/>
                  <a:gd name="T58" fmla="*/ 2147483647 w 75"/>
                  <a:gd name="T59" fmla="*/ 2147483647 h 94"/>
                  <a:gd name="T60" fmla="*/ 2147483647 w 75"/>
                  <a:gd name="T61" fmla="*/ 2147483647 h 94"/>
                  <a:gd name="T62" fmla="*/ 2147483647 w 75"/>
                  <a:gd name="T63" fmla="*/ 2147483647 h 94"/>
                  <a:gd name="T64" fmla="*/ 2147483647 w 75"/>
                  <a:gd name="T65" fmla="*/ 0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4"/>
                  <a:gd name="T101" fmla="*/ 75 w 75"/>
                  <a:gd name="T102" fmla="*/ 94 h 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4">
                    <a:moveTo>
                      <a:pt x="37" y="0"/>
                    </a:moveTo>
                    <a:lnTo>
                      <a:pt x="45" y="1"/>
                    </a:lnTo>
                    <a:lnTo>
                      <a:pt x="52" y="3"/>
                    </a:lnTo>
                    <a:lnTo>
                      <a:pt x="58" y="8"/>
                    </a:lnTo>
                    <a:lnTo>
                      <a:pt x="63" y="14"/>
                    </a:lnTo>
                    <a:lnTo>
                      <a:pt x="68" y="21"/>
                    </a:lnTo>
                    <a:lnTo>
                      <a:pt x="71" y="29"/>
                    </a:lnTo>
                    <a:lnTo>
                      <a:pt x="74" y="38"/>
                    </a:lnTo>
                    <a:lnTo>
                      <a:pt x="75" y="47"/>
                    </a:lnTo>
                    <a:lnTo>
                      <a:pt x="74" y="56"/>
                    </a:lnTo>
                    <a:lnTo>
                      <a:pt x="71" y="66"/>
                    </a:lnTo>
                    <a:lnTo>
                      <a:pt x="68" y="74"/>
                    </a:lnTo>
                    <a:lnTo>
                      <a:pt x="63" y="81"/>
                    </a:lnTo>
                    <a:lnTo>
                      <a:pt x="58" y="86"/>
                    </a:lnTo>
                    <a:lnTo>
                      <a:pt x="52" y="91"/>
                    </a:lnTo>
                    <a:lnTo>
                      <a:pt x="45" y="93"/>
                    </a:lnTo>
                    <a:lnTo>
                      <a:pt x="37" y="94"/>
                    </a:lnTo>
                    <a:lnTo>
                      <a:pt x="29" y="93"/>
                    </a:lnTo>
                    <a:lnTo>
                      <a:pt x="22" y="91"/>
                    </a:lnTo>
                    <a:lnTo>
                      <a:pt x="16" y="86"/>
                    </a:lnTo>
                    <a:lnTo>
                      <a:pt x="10" y="81"/>
                    </a:lnTo>
                    <a:lnTo>
                      <a:pt x="6" y="74"/>
                    </a:lnTo>
                    <a:lnTo>
                      <a:pt x="2" y="66"/>
                    </a:lnTo>
                    <a:lnTo>
                      <a:pt x="1" y="56"/>
                    </a:lnTo>
                    <a:lnTo>
                      <a:pt x="0" y="47"/>
                    </a:lnTo>
                    <a:lnTo>
                      <a:pt x="1" y="38"/>
                    </a:lnTo>
                    <a:lnTo>
                      <a:pt x="2" y="29"/>
                    </a:lnTo>
                    <a:lnTo>
                      <a:pt x="6" y="21"/>
                    </a:lnTo>
                    <a:lnTo>
                      <a:pt x="10" y="14"/>
                    </a:lnTo>
                    <a:lnTo>
                      <a:pt x="16" y="8"/>
                    </a:lnTo>
                    <a:lnTo>
                      <a:pt x="22" y="3"/>
                    </a:lnTo>
                    <a:lnTo>
                      <a:pt x="29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" name="Freeform 1746"/>
              <p:cNvSpPr>
                <a:spLocks/>
              </p:cNvSpPr>
              <p:nvPr/>
            </p:nvSpPr>
            <p:spPr bwMode="auto">
              <a:xfrm>
                <a:off x="1567718" y="3144156"/>
                <a:ext cx="41719" cy="61686"/>
              </a:xfrm>
              <a:custGeom>
                <a:avLst/>
                <a:gdLst>
                  <a:gd name="T0" fmla="*/ 2147483647 w 46"/>
                  <a:gd name="T1" fmla="*/ 0 h 67"/>
                  <a:gd name="T2" fmla="*/ 2147483647 w 46"/>
                  <a:gd name="T3" fmla="*/ 2147483647 h 67"/>
                  <a:gd name="T4" fmla="*/ 2147483647 w 46"/>
                  <a:gd name="T5" fmla="*/ 2147483647 h 67"/>
                  <a:gd name="T6" fmla="*/ 2147483647 w 46"/>
                  <a:gd name="T7" fmla="*/ 2147483647 h 67"/>
                  <a:gd name="T8" fmla="*/ 2147483647 w 46"/>
                  <a:gd name="T9" fmla="*/ 2147483647 h 67"/>
                  <a:gd name="T10" fmla="*/ 2147483647 w 46"/>
                  <a:gd name="T11" fmla="*/ 2147483647 h 67"/>
                  <a:gd name="T12" fmla="*/ 2147483647 w 46"/>
                  <a:gd name="T13" fmla="*/ 2147483647 h 67"/>
                  <a:gd name="T14" fmla="*/ 2147483647 w 46"/>
                  <a:gd name="T15" fmla="*/ 2147483647 h 67"/>
                  <a:gd name="T16" fmla="*/ 2147483647 w 46"/>
                  <a:gd name="T17" fmla="*/ 2147483647 h 67"/>
                  <a:gd name="T18" fmla="*/ 2147483647 w 46"/>
                  <a:gd name="T19" fmla="*/ 2147483647 h 67"/>
                  <a:gd name="T20" fmla="*/ 2147483647 w 46"/>
                  <a:gd name="T21" fmla="*/ 2147483647 h 67"/>
                  <a:gd name="T22" fmla="*/ 2147483647 w 46"/>
                  <a:gd name="T23" fmla="*/ 2147483647 h 67"/>
                  <a:gd name="T24" fmla="*/ 0 w 46"/>
                  <a:gd name="T25" fmla="*/ 2147483647 h 67"/>
                  <a:gd name="T26" fmla="*/ 2147483647 w 46"/>
                  <a:gd name="T27" fmla="*/ 2147483647 h 67"/>
                  <a:gd name="T28" fmla="*/ 2147483647 w 46"/>
                  <a:gd name="T29" fmla="*/ 2147483647 h 67"/>
                  <a:gd name="T30" fmla="*/ 2147483647 w 46"/>
                  <a:gd name="T31" fmla="*/ 2147483647 h 67"/>
                  <a:gd name="T32" fmla="*/ 2147483647 w 46"/>
                  <a:gd name="T33" fmla="*/ 0 h 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7"/>
                  <a:gd name="T53" fmla="*/ 46 w 46"/>
                  <a:gd name="T54" fmla="*/ 67 h 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7">
                    <a:moveTo>
                      <a:pt x="23" y="0"/>
                    </a:moveTo>
                    <a:lnTo>
                      <a:pt x="32" y="2"/>
                    </a:lnTo>
                    <a:lnTo>
                      <a:pt x="39" y="9"/>
                    </a:lnTo>
                    <a:lnTo>
                      <a:pt x="44" y="21"/>
                    </a:lnTo>
                    <a:lnTo>
                      <a:pt x="46" y="33"/>
                    </a:lnTo>
                    <a:lnTo>
                      <a:pt x="44" y="46"/>
                    </a:lnTo>
                    <a:lnTo>
                      <a:pt x="39" y="56"/>
                    </a:lnTo>
                    <a:lnTo>
                      <a:pt x="32" y="64"/>
                    </a:lnTo>
                    <a:lnTo>
                      <a:pt x="23" y="67"/>
                    </a:lnTo>
                    <a:lnTo>
                      <a:pt x="14" y="64"/>
                    </a:lnTo>
                    <a:lnTo>
                      <a:pt x="7" y="56"/>
                    </a:lnTo>
                    <a:lnTo>
                      <a:pt x="2" y="46"/>
                    </a:lnTo>
                    <a:lnTo>
                      <a:pt x="0" y="33"/>
                    </a:lnTo>
                    <a:lnTo>
                      <a:pt x="2" y="21"/>
                    </a:lnTo>
                    <a:lnTo>
                      <a:pt x="7" y="9"/>
                    </a:lnTo>
                    <a:lnTo>
                      <a:pt x="14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" name="Freeform 1747"/>
              <p:cNvSpPr>
                <a:spLocks/>
              </p:cNvSpPr>
              <p:nvPr/>
            </p:nvSpPr>
            <p:spPr bwMode="auto">
              <a:xfrm>
                <a:off x="1681988" y="2842982"/>
                <a:ext cx="68925" cy="87087"/>
              </a:xfrm>
              <a:custGeom>
                <a:avLst/>
                <a:gdLst>
                  <a:gd name="T0" fmla="*/ 2147483647 w 76"/>
                  <a:gd name="T1" fmla="*/ 0 h 95"/>
                  <a:gd name="T2" fmla="*/ 2147483647 w 76"/>
                  <a:gd name="T3" fmla="*/ 2147483647 h 95"/>
                  <a:gd name="T4" fmla="*/ 2147483647 w 76"/>
                  <a:gd name="T5" fmla="*/ 2147483647 h 95"/>
                  <a:gd name="T6" fmla="*/ 2147483647 w 76"/>
                  <a:gd name="T7" fmla="*/ 2147483647 h 95"/>
                  <a:gd name="T8" fmla="*/ 2147483647 w 76"/>
                  <a:gd name="T9" fmla="*/ 2147483647 h 95"/>
                  <a:gd name="T10" fmla="*/ 2147483647 w 76"/>
                  <a:gd name="T11" fmla="*/ 2147483647 h 95"/>
                  <a:gd name="T12" fmla="*/ 2147483647 w 76"/>
                  <a:gd name="T13" fmla="*/ 2147483647 h 95"/>
                  <a:gd name="T14" fmla="*/ 2147483647 w 76"/>
                  <a:gd name="T15" fmla="*/ 2147483647 h 95"/>
                  <a:gd name="T16" fmla="*/ 2147483647 w 76"/>
                  <a:gd name="T17" fmla="*/ 2147483647 h 95"/>
                  <a:gd name="T18" fmla="*/ 2147483647 w 76"/>
                  <a:gd name="T19" fmla="*/ 2147483647 h 95"/>
                  <a:gd name="T20" fmla="*/ 2147483647 w 76"/>
                  <a:gd name="T21" fmla="*/ 2147483647 h 95"/>
                  <a:gd name="T22" fmla="*/ 2147483647 w 76"/>
                  <a:gd name="T23" fmla="*/ 2147483647 h 95"/>
                  <a:gd name="T24" fmla="*/ 2147483647 w 76"/>
                  <a:gd name="T25" fmla="*/ 2147483647 h 95"/>
                  <a:gd name="T26" fmla="*/ 2147483647 w 76"/>
                  <a:gd name="T27" fmla="*/ 2147483647 h 95"/>
                  <a:gd name="T28" fmla="*/ 2147483647 w 76"/>
                  <a:gd name="T29" fmla="*/ 2147483647 h 95"/>
                  <a:gd name="T30" fmla="*/ 2147483647 w 76"/>
                  <a:gd name="T31" fmla="*/ 2147483647 h 95"/>
                  <a:gd name="T32" fmla="*/ 2147483647 w 76"/>
                  <a:gd name="T33" fmla="*/ 2147483647 h 95"/>
                  <a:gd name="T34" fmla="*/ 2147483647 w 76"/>
                  <a:gd name="T35" fmla="*/ 2147483647 h 95"/>
                  <a:gd name="T36" fmla="*/ 2147483647 w 76"/>
                  <a:gd name="T37" fmla="*/ 2147483647 h 95"/>
                  <a:gd name="T38" fmla="*/ 2147483647 w 76"/>
                  <a:gd name="T39" fmla="*/ 2147483647 h 95"/>
                  <a:gd name="T40" fmla="*/ 2147483647 w 76"/>
                  <a:gd name="T41" fmla="*/ 2147483647 h 95"/>
                  <a:gd name="T42" fmla="*/ 2147483647 w 76"/>
                  <a:gd name="T43" fmla="*/ 2147483647 h 95"/>
                  <a:gd name="T44" fmla="*/ 2147483647 w 76"/>
                  <a:gd name="T45" fmla="*/ 2147483647 h 95"/>
                  <a:gd name="T46" fmla="*/ 2147483647 w 76"/>
                  <a:gd name="T47" fmla="*/ 2147483647 h 95"/>
                  <a:gd name="T48" fmla="*/ 0 w 76"/>
                  <a:gd name="T49" fmla="*/ 2147483647 h 95"/>
                  <a:gd name="T50" fmla="*/ 2147483647 w 76"/>
                  <a:gd name="T51" fmla="*/ 2147483647 h 95"/>
                  <a:gd name="T52" fmla="*/ 2147483647 w 76"/>
                  <a:gd name="T53" fmla="*/ 2147483647 h 95"/>
                  <a:gd name="T54" fmla="*/ 2147483647 w 76"/>
                  <a:gd name="T55" fmla="*/ 2147483647 h 95"/>
                  <a:gd name="T56" fmla="*/ 2147483647 w 76"/>
                  <a:gd name="T57" fmla="*/ 2147483647 h 95"/>
                  <a:gd name="T58" fmla="*/ 2147483647 w 76"/>
                  <a:gd name="T59" fmla="*/ 2147483647 h 95"/>
                  <a:gd name="T60" fmla="*/ 2147483647 w 76"/>
                  <a:gd name="T61" fmla="*/ 2147483647 h 95"/>
                  <a:gd name="T62" fmla="*/ 2147483647 w 76"/>
                  <a:gd name="T63" fmla="*/ 2147483647 h 95"/>
                  <a:gd name="T64" fmla="*/ 2147483647 w 76"/>
                  <a:gd name="T65" fmla="*/ 0 h 9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6"/>
                  <a:gd name="T100" fmla="*/ 0 h 95"/>
                  <a:gd name="T101" fmla="*/ 76 w 76"/>
                  <a:gd name="T102" fmla="*/ 95 h 9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6" h="95">
                    <a:moveTo>
                      <a:pt x="38" y="0"/>
                    </a:moveTo>
                    <a:lnTo>
                      <a:pt x="46" y="1"/>
                    </a:lnTo>
                    <a:lnTo>
                      <a:pt x="53" y="3"/>
                    </a:lnTo>
                    <a:lnTo>
                      <a:pt x="58" y="8"/>
                    </a:lnTo>
                    <a:lnTo>
                      <a:pt x="64" y="14"/>
                    </a:lnTo>
                    <a:lnTo>
                      <a:pt x="69" y="21"/>
                    </a:lnTo>
                    <a:lnTo>
                      <a:pt x="72" y="29"/>
                    </a:lnTo>
                    <a:lnTo>
                      <a:pt x="74" y="38"/>
                    </a:lnTo>
                    <a:lnTo>
                      <a:pt x="76" y="47"/>
                    </a:lnTo>
                    <a:lnTo>
                      <a:pt x="74" y="56"/>
                    </a:lnTo>
                    <a:lnTo>
                      <a:pt x="72" y="66"/>
                    </a:lnTo>
                    <a:lnTo>
                      <a:pt x="69" y="74"/>
                    </a:lnTo>
                    <a:lnTo>
                      <a:pt x="64" y="82"/>
                    </a:lnTo>
                    <a:lnTo>
                      <a:pt x="58" y="87"/>
                    </a:lnTo>
                    <a:lnTo>
                      <a:pt x="53" y="92"/>
                    </a:lnTo>
                    <a:lnTo>
                      <a:pt x="46" y="94"/>
                    </a:lnTo>
                    <a:lnTo>
                      <a:pt x="38" y="95"/>
                    </a:lnTo>
                    <a:lnTo>
                      <a:pt x="30" y="94"/>
                    </a:lnTo>
                    <a:lnTo>
                      <a:pt x="23" y="92"/>
                    </a:lnTo>
                    <a:lnTo>
                      <a:pt x="17" y="87"/>
                    </a:lnTo>
                    <a:lnTo>
                      <a:pt x="11" y="82"/>
                    </a:lnTo>
                    <a:lnTo>
                      <a:pt x="6" y="74"/>
                    </a:lnTo>
                    <a:lnTo>
                      <a:pt x="3" y="66"/>
                    </a:lnTo>
                    <a:lnTo>
                      <a:pt x="1" y="56"/>
                    </a:lnTo>
                    <a:lnTo>
                      <a:pt x="0" y="47"/>
                    </a:lnTo>
                    <a:lnTo>
                      <a:pt x="1" y="38"/>
                    </a:lnTo>
                    <a:lnTo>
                      <a:pt x="3" y="29"/>
                    </a:lnTo>
                    <a:lnTo>
                      <a:pt x="6" y="21"/>
                    </a:lnTo>
                    <a:lnTo>
                      <a:pt x="11" y="14"/>
                    </a:lnTo>
                    <a:lnTo>
                      <a:pt x="17" y="8"/>
                    </a:lnTo>
                    <a:lnTo>
                      <a:pt x="23" y="3"/>
                    </a:lnTo>
                    <a:lnTo>
                      <a:pt x="30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" name="Freeform 1748"/>
              <p:cNvSpPr>
                <a:spLocks/>
              </p:cNvSpPr>
              <p:nvPr/>
            </p:nvSpPr>
            <p:spPr bwMode="auto">
              <a:xfrm>
                <a:off x="1696499" y="2855682"/>
                <a:ext cx="41719" cy="61686"/>
              </a:xfrm>
              <a:custGeom>
                <a:avLst/>
                <a:gdLst>
                  <a:gd name="T0" fmla="*/ 2147483647 w 46"/>
                  <a:gd name="T1" fmla="*/ 0 h 67"/>
                  <a:gd name="T2" fmla="*/ 2147483647 w 46"/>
                  <a:gd name="T3" fmla="*/ 2147483647 h 67"/>
                  <a:gd name="T4" fmla="*/ 2147483647 w 46"/>
                  <a:gd name="T5" fmla="*/ 2147483647 h 67"/>
                  <a:gd name="T6" fmla="*/ 2147483647 w 46"/>
                  <a:gd name="T7" fmla="*/ 2147483647 h 67"/>
                  <a:gd name="T8" fmla="*/ 2147483647 w 46"/>
                  <a:gd name="T9" fmla="*/ 2147483647 h 67"/>
                  <a:gd name="T10" fmla="*/ 2147483647 w 46"/>
                  <a:gd name="T11" fmla="*/ 2147483647 h 67"/>
                  <a:gd name="T12" fmla="*/ 2147483647 w 46"/>
                  <a:gd name="T13" fmla="*/ 2147483647 h 67"/>
                  <a:gd name="T14" fmla="*/ 2147483647 w 46"/>
                  <a:gd name="T15" fmla="*/ 2147483647 h 67"/>
                  <a:gd name="T16" fmla="*/ 2147483647 w 46"/>
                  <a:gd name="T17" fmla="*/ 2147483647 h 67"/>
                  <a:gd name="T18" fmla="*/ 2147483647 w 46"/>
                  <a:gd name="T19" fmla="*/ 2147483647 h 67"/>
                  <a:gd name="T20" fmla="*/ 2147483647 w 46"/>
                  <a:gd name="T21" fmla="*/ 2147483647 h 67"/>
                  <a:gd name="T22" fmla="*/ 2147483647 w 46"/>
                  <a:gd name="T23" fmla="*/ 2147483647 h 67"/>
                  <a:gd name="T24" fmla="*/ 0 w 46"/>
                  <a:gd name="T25" fmla="*/ 2147483647 h 67"/>
                  <a:gd name="T26" fmla="*/ 2147483647 w 46"/>
                  <a:gd name="T27" fmla="*/ 2147483647 h 67"/>
                  <a:gd name="T28" fmla="*/ 2147483647 w 46"/>
                  <a:gd name="T29" fmla="*/ 2147483647 h 67"/>
                  <a:gd name="T30" fmla="*/ 2147483647 w 46"/>
                  <a:gd name="T31" fmla="*/ 2147483647 h 67"/>
                  <a:gd name="T32" fmla="*/ 2147483647 w 46"/>
                  <a:gd name="T33" fmla="*/ 0 h 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7"/>
                  <a:gd name="T53" fmla="*/ 46 w 46"/>
                  <a:gd name="T54" fmla="*/ 67 h 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7">
                    <a:moveTo>
                      <a:pt x="23" y="0"/>
                    </a:moveTo>
                    <a:lnTo>
                      <a:pt x="32" y="2"/>
                    </a:lnTo>
                    <a:lnTo>
                      <a:pt x="39" y="9"/>
                    </a:lnTo>
                    <a:lnTo>
                      <a:pt x="43" y="20"/>
                    </a:lnTo>
                    <a:lnTo>
                      <a:pt x="46" y="33"/>
                    </a:lnTo>
                    <a:lnTo>
                      <a:pt x="43" y="46"/>
                    </a:lnTo>
                    <a:lnTo>
                      <a:pt x="39" y="56"/>
                    </a:lnTo>
                    <a:lnTo>
                      <a:pt x="32" y="64"/>
                    </a:lnTo>
                    <a:lnTo>
                      <a:pt x="23" y="67"/>
                    </a:lnTo>
                    <a:lnTo>
                      <a:pt x="13" y="64"/>
                    </a:lnTo>
                    <a:lnTo>
                      <a:pt x="6" y="56"/>
                    </a:lnTo>
                    <a:lnTo>
                      <a:pt x="2" y="46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6" y="9"/>
                    </a:lnTo>
                    <a:lnTo>
                      <a:pt x="13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" name="Freeform 1749"/>
              <p:cNvSpPr>
                <a:spLocks/>
              </p:cNvSpPr>
              <p:nvPr/>
            </p:nvSpPr>
            <p:spPr bwMode="auto">
              <a:xfrm>
                <a:off x="1808956" y="3131456"/>
                <a:ext cx="67112" cy="87087"/>
              </a:xfrm>
              <a:custGeom>
                <a:avLst/>
                <a:gdLst>
                  <a:gd name="T0" fmla="*/ 2147483647 w 75"/>
                  <a:gd name="T1" fmla="*/ 0 h 95"/>
                  <a:gd name="T2" fmla="*/ 2147483647 w 75"/>
                  <a:gd name="T3" fmla="*/ 2147483647 h 95"/>
                  <a:gd name="T4" fmla="*/ 2147483647 w 75"/>
                  <a:gd name="T5" fmla="*/ 2147483647 h 95"/>
                  <a:gd name="T6" fmla="*/ 2147483647 w 75"/>
                  <a:gd name="T7" fmla="*/ 2147483647 h 95"/>
                  <a:gd name="T8" fmla="*/ 2147483647 w 75"/>
                  <a:gd name="T9" fmla="*/ 2147483647 h 95"/>
                  <a:gd name="T10" fmla="*/ 2147483647 w 75"/>
                  <a:gd name="T11" fmla="*/ 2147483647 h 95"/>
                  <a:gd name="T12" fmla="*/ 2147483647 w 75"/>
                  <a:gd name="T13" fmla="*/ 2147483647 h 95"/>
                  <a:gd name="T14" fmla="*/ 2147483647 w 75"/>
                  <a:gd name="T15" fmla="*/ 2147483647 h 95"/>
                  <a:gd name="T16" fmla="*/ 2147483647 w 75"/>
                  <a:gd name="T17" fmla="*/ 2147483647 h 95"/>
                  <a:gd name="T18" fmla="*/ 2147483647 w 75"/>
                  <a:gd name="T19" fmla="*/ 2147483647 h 95"/>
                  <a:gd name="T20" fmla="*/ 2147483647 w 75"/>
                  <a:gd name="T21" fmla="*/ 2147483647 h 95"/>
                  <a:gd name="T22" fmla="*/ 2147483647 w 75"/>
                  <a:gd name="T23" fmla="*/ 2147483647 h 95"/>
                  <a:gd name="T24" fmla="*/ 2147483647 w 75"/>
                  <a:gd name="T25" fmla="*/ 2147483647 h 95"/>
                  <a:gd name="T26" fmla="*/ 2147483647 w 75"/>
                  <a:gd name="T27" fmla="*/ 2147483647 h 95"/>
                  <a:gd name="T28" fmla="*/ 2147483647 w 75"/>
                  <a:gd name="T29" fmla="*/ 2147483647 h 95"/>
                  <a:gd name="T30" fmla="*/ 2147483647 w 75"/>
                  <a:gd name="T31" fmla="*/ 2147483647 h 95"/>
                  <a:gd name="T32" fmla="*/ 2147483647 w 75"/>
                  <a:gd name="T33" fmla="*/ 2147483647 h 95"/>
                  <a:gd name="T34" fmla="*/ 2147483647 w 75"/>
                  <a:gd name="T35" fmla="*/ 2147483647 h 95"/>
                  <a:gd name="T36" fmla="*/ 2147483647 w 75"/>
                  <a:gd name="T37" fmla="*/ 2147483647 h 95"/>
                  <a:gd name="T38" fmla="*/ 2147483647 w 75"/>
                  <a:gd name="T39" fmla="*/ 2147483647 h 95"/>
                  <a:gd name="T40" fmla="*/ 2147483647 w 75"/>
                  <a:gd name="T41" fmla="*/ 2147483647 h 95"/>
                  <a:gd name="T42" fmla="*/ 2147483647 w 75"/>
                  <a:gd name="T43" fmla="*/ 2147483647 h 95"/>
                  <a:gd name="T44" fmla="*/ 2147483647 w 75"/>
                  <a:gd name="T45" fmla="*/ 2147483647 h 95"/>
                  <a:gd name="T46" fmla="*/ 2147483647 w 75"/>
                  <a:gd name="T47" fmla="*/ 2147483647 h 95"/>
                  <a:gd name="T48" fmla="*/ 0 w 75"/>
                  <a:gd name="T49" fmla="*/ 2147483647 h 95"/>
                  <a:gd name="T50" fmla="*/ 2147483647 w 75"/>
                  <a:gd name="T51" fmla="*/ 2147483647 h 95"/>
                  <a:gd name="T52" fmla="*/ 2147483647 w 75"/>
                  <a:gd name="T53" fmla="*/ 2147483647 h 95"/>
                  <a:gd name="T54" fmla="*/ 2147483647 w 75"/>
                  <a:gd name="T55" fmla="*/ 2147483647 h 95"/>
                  <a:gd name="T56" fmla="*/ 2147483647 w 75"/>
                  <a:gd name="T57" fmla="*/ 2147483647 h 95"/>
                  <a:gd name="T58" fmla="*/ 2147483647 w 75"/>
                  <a:gd name="T59" fmla="*/ 2147483647 h 95"/>
                  <a:gd name="T60" fmla="*/ 2147483647 w 75"/>
                  <a:gd name="T61" fmla="*/ 2147483647 h 95"/>
                  <a:gd name="T62" fmla="*/ 2147483647 w 75"/>
                  <a:gd name="T63" fmla="*/ 2147483647 h 95"/>
                  <a:gd name="T64" fmla="*/ 2147483647 w 75"/>
                  <a:gd name="T65" fmla="*/ 0 h 9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5"/>
                  <a:gd name="T101" fmla="*/ 75 w 75"/>
                  <a:gd name="T102" fmla="*/ 95 h 9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5">
                    <a:moveTo>
                      <a:pt x="37" y="0"/>
                    </a:moveTo>
                    <a:lnTo>
                      <a:pt x="45" y="1"/>
                    </a:lnTo>
                    <a:lnTo>
                      <a:pt x="52" y="3"/>
                    </a:lnTo>
                    <a:lnTo>
                      <a:pt x="58" y="8"/>
                    </a:lnTo>
                    <a:lnTo>
                      <a:pt x="63" y="14"/>
                    </a:lnTo>
                    <a:lnTo>
                      <a:pt x="68" y="22"/>
                    </a:lnTo>
                    <a:lnTo>
                      <a:pt x="71" y="30"/>
                    </a:lnTo>
                    <a:lnTo>
                      <a:pt x="74" y="39"/>
                    </a:lnTo>
                    <a:lnTo>
                      <a:pt x="75" y="48"/>
                    </a:lnTo>
                    <a:lnTo>
                      <a:pt x="74" y="57"/>
                    </a:lnTo>
                    <a:lnTo>
                      <a:pt x="71" y="67"/>
                    </a:lnTo>
                    <a:lnTo>
                      <a:pt x="68" y="75"/>
                    </a:lnTo>
                    <a:lnTo>
                      <a:pt x="63" y="82"/>
                    </a:lnTo>
                    <a:lnTo>
                      <a:pt x="58" y="87"/>
                    </a:lnTo>
                    <a:lnTo>
                      <a:pt x="52" y="92"/>
                    </a:lnTo>
                    <a:lnTo>
                      <a:pt x="45" y="94"/>
                    </a:lnTo>
                    <a:lnTo>
                      <a:pt x="37" y="95"/>
                    </a:lnTo>
                    <a:lnTo>
                      <a:pt x="30" y="94"/>
                    </a:lnTo>
                    <a:lnTo>
                      <a:pt x="23" y="92"/>
                    </a:lnTo>
                    <a:lnTo>
                      <a:pt x="16" y="87"/>
                    </a:lnTo>
                    <a:lnTo>
                      <a:pt x="11" y="82"/>
                    </a:lnTo>
                    <a:lnTo>
                      <a:pt x="7" y="75"/>
                    </a:lnTo>
                    <a:lnTo>
                      <a:pt x="3" y="67"/>
                    </a:lnTo>
                    <a:lnTo>
                      <a:pt x="1" y="57"/>
                    </a:lnTo>
                    <a:lnTo>
                      <a:pt x="0" y="48"/>
                    </a:lnTo>
                    <a:lnTo>
                      <a:pt x="1" y="39"/>
                    </a:lnTo>
                    <a:lnTo>
                      <a:pt x="3" y="30"/>
                    </a:lnTo>
                    <a:lnTo>
                      <a:pt x="7" y="22"/>
                    </a:lnTo>
                    <a:lnTo>
                      <a:pt x="11" y="14"/>
                    </a:lnTo>
                    <a:lnTo>
                      <a:pt x="16" y="8"/>
                    </a:lnTo>
                    <a:lnTo>
                      <a:pt x="23" y="3"/>
                    </a:lnTo>
                    <a:lnTo>
                      <a:pt x="30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" name="Freeform 1750"/>
              <p:cNvSpPr>
                <a:spLocks/>
              </p:cNvSpPr>
              <p:nvPr/>
            </p:nvSpPr>
            <p:spPr bwMode="auto">
              <a:xfrm>
                <a:off x="1821653" y="3144156"/>
                <a:ext cx="41719" cy="59873"/>
              </a:xfrm>
              <a:custGeom>
                <a:avLst/>
                <a:gdLst>
                  <a:gd name="T0" fmla="*/ 2147483647 w 45"/>
                  <a:gd name="T1" fmla="*/ 0 h 65"/>
                  <a:gd name="T2" fmla="*/ 2147483647 w 45"/>
                  <a:gd name="T3" fmla="*/ 2147483647 h 65"/>
                  <a:gd name="T4" fmla="*/ 2147483647 w 45"/>
                  <a:gd name="T5" fmla="*/ 2147483647 h 65"/>
                  <a:gd name="T6" fmla="*/ 2147483647 w 45"/>
                  <a:gd name="T7" fmla="*/ 2147483647 h 65"/>
                  <a:gd name="T8" fmla="*/ 2147483647 w 45"/>
                  <a:gd name="T9" fmla="*/ 2147483647 h 65"/>
                  <a:gd name="T10" fmla="*/ 2147483647 w 45"/>
                  <a:gd name="T11" fmla="*/ 2147483647 h 65"/>
                  <a:gd name="T12" fmla="*/ 2147483647 w 45"/>
                  <a:gd name="T13" fmla="*/ 2147483647 h 65"/>
                  <a:gd name="T14" fmla="*/ 2147483647 w 45"/>
                  <a:gd name="T15" fmla="*/ 2147483647 h 65"/>
                  <a:gd name="T16" fmla="*/ 2147483647 w 45"/>
                  <a:gd name="T17" fmla="*/ 2147483647 h 65"/>
                  <a:gd name="T18" fmla="*/ 2147483647 w 45"/>
                  <a:gd name="T19" fmla="*/ 2147483647 h 65"/>
                  <a:gd name="T20" fmla="*/ 2147483647 w 45"/>
                  <a:gd name="T21" fmla="*/ 2147483647 h 65"/>
                  <a:gd name="T22" fmla="*/ 2147483647 w 45"/>
                  <a:gd name="T23" fmla="*/ 2147483647 h 65"/>
                  <a:gd name="T24" fmla="*/ 0 w 45"/>
                  <a:gd name="T25" fmla="*/ 2147483647 h 65"/>
                  <a:gd name="T26" fmla="*/ 2147483647 w 45"/>
                  <a:gd name="T27" fmla="*/ 2147483647 h 65"/>
                  <a:gd name="T28" fmla="*/ 2147483647 w 45"/>
                  <a:gd name="T29" fmla="*/ 2147483647 h 65"/>
                  <a:gd name="T30" fmla="*/ 2147483647 w 45"/>
                  <a:gd name="T31" fmla="*/ 2147483647 h 65"/>
                  <a:gd name="T32" fmla="*/ 2147483647 w 45"/>
                  <a:gd name="T33" fmla="*/ 0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65"/>
                  <a:gd name="T53" fmla="*/ 45 w 45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65">
                    <a:moveTo>
                      <a:pt x="22" y="0"/>
                    </a:moveTo>
                    <a:lnTo>
                      <a:pt x="31" y="2"/>
                    </a:lnTo>
                    <a:lnTo>
                      <a:pt x="38" y="9"/>
                    </a:lnTo>
                    <a:lnTo>
                      <a:pt x="43" y="21"/>
                    </a:lnTo>
                    <a:lnTo>
                      <a:pt x="45" y="33"/>
                    </a:lnTo>
                    <a:lnTo>
                      <a:pt x="43" y="46"/>
                    </a:lnTo>
                    <a:lnTo>
                      <a:pt x="38" y="56"/>
                    </a:lnTo>
                    <a:lnTo>
                      <a:pt x="31" y="63"/>
                    </a:lnTo>
                    <a:lnTo>
                      <a:pt x="22" y="65"/>
                    </a:lnTo>
                    <a:lnTo>
                      <a:pt x="14" y="63"/>
                    </a:lnTo>
                    <a:lnTo>
                      <a:pt x="7" y="56"/>
                    </a:lnTo>
                    <a:lnTo>
                      <a:pt x="2" y="46"/>
                    </a:lnTo>
                    <a:lnTo>
                      <a:pt x="0" y="33"/>
                    </a:lnTo>
                    <a:lnTo>
                      <a:pt x="2" y="21"/>
                    </a:lnTo>
                    <a:lnTo>
                      <a:pt x="7" y="9"/>
                    </a:lnTo>
                    <a:lnTo>
                      <a:pt x="14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" name="Freeform 1751"/>
              <p:cNvSpPr>
                <a:spLocks/>
              </p:cNvSpPr>
              <p:nvPr/>
            </p:nvSpPr>
            <p:spPr bwMode="auto">
              <a:xfrm>
                <a:off x="1667478" y="2338606"/>
                <a:ext cx="68925" cy="87087"/>
              </a:xfrm>
              <a:custGeom>
                <a:avLst/>
                <a:gdLst>
                  <a:gd name="T0" fmla="*/ 2147483647 w 75"/>
                  <a:gd name="T1" fmla="*/ 0 h 96"/>
                  <a:gd name="T2" fmla="*/ 2147483647 w 75"/>
                  <a:gd name="T3" fmla="*/ 2147483647 h 96"/>
                  <a:gd name="T4" fmla="*/ 2147483647 w 75"/>
                  <a:gd name="T5" fmla="*/ 2147483647 h 96"/>
                  <a:gd name="T6" fmla="*/ 2147483647 w 75"/>
                  <a:gd name="T7" fmla="*/ 2147483647 h 96"/>
                  <a:gd name="T8" fmla="*/ 2147483647 w 75"/>
                  <a:gd name="T9" fmla="*/ 2147483647 h 96"/>
                  <a:gd name="T10" fmla="*/ 2147483647 w 75"/>
                  <a:gd name="T11" fmla="*/ 2147483647 h 96"/>
                  <a:gd name="T12" fmla="*/ 2147483647 w 75"/>
                  <a:gd name="T13" fmla="*/ 2147483647 h 96"/>
                  <a:gd name="T14" fmla="*/ 2147483647 w 75"/>
                  <a:gd name="T15" fmla="*/ 2147483647 h 96"/>
                  <a:gd name="T16" fmla="*/ 2147483647 w 75"/>
                  <a:gd name="T17" fmla="*/ 2147483647 h 96"/>
                  <a:gd name="T18" fmla="*/ 2147483647 w 75"/>
                  <a:gd name="T19" fmla="*/ 2147483647 h 96"/>
                  <a:gd name="T20" fmla="*/ 2147483647 w 75"/>
                  <a:gd name="T21" fmla="*/ 2147483647 h 96"/>
                  <a:gd name="T22" fmla="*/ 2147483647 w 75"/>
                  <a:gd name="T23" fmla="*/ 2147483647 h 96"/>
                  <a:gd name="T24" fmla="*/ 2147483647 w 75"/>
                  <a:gd name="T25" fmla="*/ 2147483647 h 96"/>
                  <a:gd name="T26" fmla="*/ 2147483647 w 75"/>
                  <a:gd name="T27" fmla="*/ 2147483647 h 96"/>
                  <a:gd name="T28" fmla="*/ 2147483647 w 75"/>
                  <a:gd name="T29" fmla="*/ 2147483647 h 96"/>
                  <a:gd name="T30" fmla="*/ 2147483647 w 75"/>
                  <a:gd name="T31" fmla="*/ 2147483647 h 96"/>
                  <a:gd name="T32" fmla="*/ 2147483647 w 75"/>
                  <a:gd name="T33" fmla="*/ 2147483647 h 96"/>
                  <a:gd name="T34" fmla="*/ 2147483647 w 75"/>
                  <a:gd name="T35" fmla="*/ 2147483647 h 96"/>
                  <a:gd name="T36" fmla="*/ 2147483647 w 75"/>
                  <a:gd name="T37" fmla="*/ 2147483647 h 96"/>
                  <a:gd name="T38" fmla="*/ 2147483647 w 75"/>
                  <a:gd name="T39" fmla="*/ 2147483647 h 96"/>
                  <a:gd name="T40" fmla="*/ 2147483647 w 75"/>
                  <a:gd name="T41" fmla="*/ 2147483647 h 96"/>
                  <a:gd name="T42" fmla="*/ 2147483647 w 75"/>
                  <a:gd name="T43" fmla="*/ 2147483647 h 96"/>
                  <a:gd name="T44" fmla="*/ 2147483647 w 75"/>
                  <a:gd name="T45" fmla="*/ 2147483647 h 96"/>
                  <a:gd name="T46" fmla="*/ 2147483647 w 75"/>
                  <a:gd name="T47" fmla="*/ 2147483647 h 96"/>
                  <a:gd name="T48" fmla="*/ 0 w 75"/>
                  <a:gd name="T49" fmla="*/ 2147483647 h 96"/>
                  <a:gd name="T50" fmla="*/ 2147483647 w 75"/>
                  <a:gd name="T51" fmla="*/ 2147483647 h 96"/>
                  <a:gd name="T52" fmla="*/ 2147483647 w 75"/>
                  <a:gd name="T53" fmla="*/ 2147483647 h 96"/>
                  <a:gd name="T54" fmla="*/ 2147483647 w 75"/>
                  <a:gd name="T55" fmla="*/ 2147483647 h 96"/>
                  <a:gd name="T56" fmla="*/ 2147483647 w 75"/>
                  <a:gd name="T57" fmla="*/ 2147483647 h 96"/>
                  <a:gd name="T58" fmla="*/ 2147483647 w 75"/>
                  <a:gd name="T59" fmla="*/ 2147483647 h 96"/>
                  <a:gd name="T60" fmla="*/ 2147483647 w 75"/>
                  <a:gd name="T61" fmla="*/ 2147483647 h 96"/>
                  <a:gd name="T62" fmla="*/ 2147483647 w 75"/>
                  <a:gd name="T63" fmla="*/ 2147483647 h 96"/>
                  <a:gd name="T64" fmla="*/ 2147483647 w 75"/>
                  <a:gd name="T65" fmla="*/ 0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6"/>
                  <a:gd name="T101" fmla="*/ 75 w 75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6">
                    <a:moveTo>
                      <a:pt x="37" y="0"/>
                    </a:moveTo>
                    <a:lnTo>
                      <a:pt x="45" y="1"/>
                    </a:lnTo>
                    <a:lnTo>
                      <a:pt x="52" y="4"/>
                    </a:lnTo>
                    <a:lnTo>
                      <a:pt x="58" y="8"/>
                    </a:lnTo>
                    <a:lnTo>
                      <a:pt x="64" y="14"/>
                    </a:lnTo>
                    <a:lnTo>
                      <a:pt x="68" y="22"/>
                    </a:lnTo>
                    <a:lnTo>
                      <a:pt x="72" y="30"/>
                    </a:lnTo>
                    <a:lnTo>
                      <a:pt x="74" y="39"/>
                    </a:lnTo>
                    <a:lnTo>
                      <a:pt x="75" y="49"/>
                    </a:lnTo>
                    <a:lnTo>
                      <a:pt x="74" y="58"/>
                    </a:lnTo>
                    <a:lnTo>
                      <a:pt x="72" y="67"/>
                    </a:lnTo>
                    <a:lnTo>
                      <a:pt x="68" y="75"/>
                    </a:lnTo>
                    <a:lnTo>
                      <a:pt x="64" y="82"/>
                    </a:lnTo>
                    <a:lnTo>
                      <a:pt x="58" y="88"/>
                    </a:lnTo>
                    <a:lnTo>
                      <a:pt x="52" y="92"/>
                    </a:lnTo>
                    <a:lnTo>
                      <a:pt x="45" y="95"/>
                    </a:lnTo>
                    <a:lnTo>
                      <a:pt x="37" y="96"/>
                    </a:lnTo>
                    <a:lnTo>
                      <a:pt x="29" y="95"/>
                    </a:lnTo>
                    <a:lnTo>
                      <a:pt x="22" y="92"/>
                    </a:lnTo>
                    <a:lnTo>
                      <a:pt x="17" y="88"/>
                    </a:lnTo>
                    <a:lnTo>
                      <a:pt x="11" y="82"/>
                    </a:lnTo>
                    <a:lnTo>
                      <a:pt x="6" y="75"/>
                    </a:lnTo>
                    <a:lnTo>
                      <a:pt x="3" y="67"/>
                    </a:lnTo>
                    <a:lnTo>
                      <a:pt x="2" y="58"/>
                    </a:lnTo>
                    <a:lnTo>
                      <a:pt x="0" y="49"/>
                    </a:lnTo>
                    <a:lnTo>
                      <a:pt x="2" y="39"/>
                    </a:lnTo>
                    <a:lnTo>
                      <a:pt x="3" y="30"/>
                    </a:lnTo>
                    <a:lnTo>
                      <a:pt x="6" y="22"/>
                    </a:lnTo>
                    <a:lnTo>
                      <a:pt x="11" y="14"/>
                    </a:lnTo>
                    <a:lnTo>
                      <a:pt x="17" y="8"/>
                    </a:lnTo>
                    <a:lnTo>
                      <a:pt x="22" y="4"/>
                    </a:lnTo>
                    <a:lnTo>
                      <a:pt x="29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" name="Freeform 1752"/>
              <p:cNvSpPr>
                <a:spLocks/>
              </p:cNvSpPr>
              <p:nvPr/>
            </p:nvSpPr>
            <p:spPr bwMode="auto">
              <a:xfrm>
                <a:off x="1681988" y="2353121"/>
                <a:ext cx="39904" cy="58058"/>
              </a:xfrm>
              <a:custGeom>
                <a:avLst/>
                <a:gdLst>
                  <a:gd name="T0" fmla="*/ 2147483647 w 45"/>
                  <a:gd name="T1" fmla="*/ 0 h 66"/>
                  <a:gd name="T2" fmla="*/ 2147483647 w 45"/>
                  <a:gd name="T3" fmla="*/ 2147483647 h 66"/>
                  <a:gd name="T4" fmla="*/ 2147483647 w 45"/>
                  <a:gd name="T5" fmla="*/ 2147483647 h 66"/>
                  <a:gd name="T6" fmla="*/ 2147483647 w 45"/>
                  <a:gd name="T7" fmla="*/ 2147483647 h 66"/>
                  <a:gd name="T8" fmla="*/ 2147483647 w 45"/>
                  <a:gd name="T9" fmla="*/ 2147483647 h 66"/>
                  <a:gd name="T10" fmla="*/ 2147483647 w 45"/>
                  <a:gd name="T11" fmla="*/ 2147483647 h 66"/>
                  <a:gd name="T12" fmla="*/ 2147483647 w 45"/>
                  <a:gd name="T13" fmla="*/ 2147483647 h 66"/>
                  <a:gd name="T14" fmla="*/ 2147483647 w 45"/>
                  <a:gd name="T15" fmla="*/ 2147483647 h 66"/>
                  <a:gd name="T16" fmla="*/ 2147483647 w 45"/>
                  <a:gd name="T17" fmla="*/ 2147483647 h 66"/>
                  <a:gd name="T18" fmla="*/ 2147483647 w 45"/>
                  <a:gd name="T19" fmla="*/ 2147483647 h 66"/>
                  <a:gd name="T20" fmla="*/ 2147483647 w 45"/>
                  <a:gd name="T21" fmla="*/ 2147483647 h 66"/>
                  <a:gd name="T22" fmla="*/ 2147483647 w 45"/>
                  <a:gd name="T23" fmla="*/ 2147483647 h 66"/>
                  <a:gd name="T24" fmla="*/ 0 w 45"/>
                  <a:gd name="T25" fmla="*/ 2147483647 h 66"/>
                  <a:gd name="T26" fmla="*/ 2147483647 w 45"/>
                  <a:gd name="T27" fmla="*/ 2147483647 h 66"/>
                  <a:gd name="T28" fmla="*/ 2147483647 w 45"/>
                  <a:gd name="T29" fmla="*/ 2147483647 h 66"/>
                  <a:gd name="T30" fmla="*/ 2147483647 w 45"/>
                  <a:gd name="T31" fmla="*/ 2147483647 h 66"/>
                  <a:gd name="T32" fmla="*/ 2147483647 w 45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66"/>
                  <a:gd name="T53" fmla="*/ 45 w 45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66">
                    <a:moveTo>
                      <a:pt x="22" y="0"/>
                    </a:moveTo>
                    <a:lnTo>
                      <a:pt x="32" y="2"/>
                    </a:lnTo>
                    <a:lnTo>
                      <a:pt x="38" y="9"/>
                    </a:lnTo>
                    <a:lnTo>
                      <a:pt x="43" y="21"/>
                    </a:lnTo>
                    <a:lnTo>
                      <a:pt x="45" y="34"/>
                    </a:lnTo>
                    <a:lnTo>
                      <a:pt x="43" y="46"/>
                    </a:lnTo>
                    <a:lnTo>
                      <a:pt x="38" y="57"/>
                    </a:lnTo>
                    <a:lnTo>
                      <a:pt x="32" y="64"/>
                    </a:lnTo>
                    <a:lnTo>
                      <a:pt x="22" y="66"/>
                    </a:lnTo>
                    <a:lnTo>
                      <a:pt x="13" y="64"/>
                    </a:lnTo>
                    <a:lnTo>
                      <a:pt x="6" y="57"/>
                    </a:lnTo>
                    <a:lnTo>
                      <a:pt x="2" y="46"/>
                    </a:lnTo>
                    <a:lnTo>
                      <a:pt x="0" y="34"/>
                    </a:lnTo>
                    <a:lnTo>
                      <a:pt x="2" y="21"/>
                    </a:lnTo>
                    <a:lnTo>
                      <a:pt x="6" y="9"/>
                    </a:lnTo>
                    <a:lnTo>
                      <a:pt x="13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" name="Freeform 1753"/>
              <p:cNvSpPr>
                <a:spLocks/>
              </p:cNvSpPr>
              <p:nvPr/>
            </p:nvSpPr>
            <p:spPr bwMode="auto">
              <a:xfrm>
                <a:off x="1827094" y="2454722"/>
                <a:ext cx="67112" cy="87087"/>
              </a:xfrm>
              <a:custGeom>
                <a:avLst/>
                <a:gdLst>
                  <a:gd name="T0" fmla="*/ 2147483647 w 74"/>
                  <a:gd name="T1" fmla="*/ 0 h 96"/>
                  <a:gd name="T2" fmla="*/ 2147483647 w 74"/>
                  <a:gd name="T3" fmla="*/ 2147483647 h 96"/>
                  <a:gd name="T4" fmla="*/ 2147483647 w 74"/>
                  <a:gd name="T5" fmla="*/ 2147483647 h 96"/>
                  <a:gd name="T6" fmla="*/ 2147483647 w 74"/>
                  <a:gd name="T7" fmla="*/ 2147483647 h 96"/>
                  <a:gd name="T8" fmla="*/ 2147483647 w 74"/>
                  <a:gd name="T9" fmla="*/ 2147483647 h 96"/>
                  <a:gd name="T10" fmla="*/ 2147483647 w 74"/>
                  <a:gd name="T11" fmla="*/ 2147483647 h 96"/>
                  <a:gd name="T12" fmla="*/ 2147483647 w 74"/>
                  <a:gd name="T13" fmla="*/ 2147483647 h 96"/>
                  <a:gd name="T14" fmla="*/ 2147483647 w 74"/>
                  <a:gd name="T15" fmla="*/ 2147483647 h 96"/>
                  <a:gd name="T16" fmla="*/ 2147483647 w 74"/>
                  <a:gd name="T17" fmla="*/ 2147483647 h 96"/>
                  <a:gd name="T18" fmla="*/ 2147483647 w 74"/>
                  <a:gd name="T19" fmla="*/ 2147483647 h 96"/>
                  <a:gd name="T20" fmla="*/ 2147483647 w 74"/>
                  <a:gd name="T21" fmla="*/ 2147483647 h 96"/>
                  <a:gd name="T22" fmla="*/ 2147483647 w 74"/>
                  <a:gd name="T23" fmla="*/ 2147483647 h 96"/>
                  <a:gd name="T24" fmla="*/ 2147483647 w 74"/>
                  <a:gd name="T25" fmla="*/ 2147483647 h 96"/>
                  <a:gd name="T26" fmla="*/ 2147483647 w 74"/>
                  <a:gd name="T27" fmla="*/ 2147483647 h 96"/>
                  <a:gd name="T28" fmla="*/ 2147483647 w 74"/>
                  <a:gd name="T29" fmla="*/ 2147483647 h 96"/>
                  <a:gd name="T30" fmla="*/ 2147483647 w 74"/>
                  <a:gd name="T31" fmla="*/ 2147483647 h 96"/>
                  <a:gd name="T32" fmla="*/ 2147483647 w 74"/>
                  <a:gd name="T33" fmla="*/ 2147483647 h 96"/>
                  <a:gd name="T34" fmla="*/ 2147483647 w 74"/>
                  <a:gd name="T35" fmla="*/ 2147483647 h 96"/>
                  <a:gd name="T36" fmla="*/ 2147483647 w 74"/>
                  <a:gd name="T37" fmla="*/ 2147483647 h 96"/>
                  <a:gd name="T38" fmla="*/ 2147483647 w 74"/>
                  <a:gd name="T39" fmla="*/ 2147483647 h 96"/>
                  <a:gd name="T40" fmla="*/ 2147483647 w 74"/>
                  <a:gd name="T41" fmla="*/ 2147483647 h 96"/>
                  <a:gd name="T42" fmla="*/ 2147483647 w 74"/>
                  <a:gd name="T43" fmla="*/ 2147483647 h 96"/>
                  <a:gd name="T44" fmla="*/ 2147483647 w 74"/>
                  <a:gd name="T45" fmla="*/ 2147483647 h 96"/>
                  <a:gd name="T46" fmla="*/ 2147483647 w 74"/>
                  <a:gd name="T47" fmla="*/ 2147483647 h 96"/>
                  <a:gd name="T48" fmla="*/ 0 w 74"/>
                  <a:gd name="T49" fmla="*/ 2147483647 h 96"/>
                  <a:gd name="T50" fmla="*/ 2147483647 w 74"/>
                  <a:gd name="T51" fmla="*/ 2147483647 h 96"/>
                  <a:gd name="T52" fmla="*/ 2147483647 w 74"/>
                  <a:gd name="T53" fmla="*/ 2147483647 h 96"/>
                  <a:gd name="T54" fmla="*/ 2147483647 w 74"/>
                  <a:gd name="T55" fmla="*/ 2147483647 h 96"/>
                  <a:gd name="T56" fmla="*/ 2147483647 w 74"/>
                  <a:gd name="T57" fmla="*/ 2147483647 h 96"/>
                  <a:gd name="T58" fmla="*/ 2147483647 w 74"/>
                  <a:gd name="T59" fmla="*/ 2147483647 h 96"/>
                  <a:gd name="T60" fmla="*/ 2147483647 w 74"/>
                  <a:gd name="T61" fmla="*/ 2147483647 h 96"/>
                  <a:gd name="T62" fmla="*/ 2147483647 w 74"/>
                  <a:gd name="T63" fmla="*/ 2147483647 h 96"/>
                  <a:gd name="T64" fmla="*/ 2147483647 w 74"/>
                  <a:gd name="T65" fmla="*/ 0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4"/>
                  <a:gd name="T100" fmla="*/ 0 h 96"/>
                  <a:gd name="T101" fmla="*/ 74 w 74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4" h="96">
                    <a:moveTo>
                      <a:pt x="38" y="0"/>
                    </a:moveTo>
                    <a:lnTo>
                      <a:pt x="46" y="1"/>
                    </a:lnTo>
                    <a:lnTo>
                      <a:pt x="53" y="4"/>
                    </a:lnTo>
                    <a:lnTo>
                      <a:pt x="58" y="8"/>
                    </a:lnTo>
                    <a:lnTo>
                      <a:pt x="64" y="14"/>
                    </a:lnTo>
                    <a:lnTo>
                      <a:pt x="69" y="22"/>
                    </a:lnTo>
                    <a:lnTo>
                      <a:pt x="72" y="30"/>
                    </a:lnTo>
                    <a:lnTo>
                      <a:pt x="73" y="39"/>
                    </a:lnTo>
                    <a:lnTo>
                      <a:pt x="74" y="48"/>
                    </a:lnTo>
                    <a:lnTo>
                      <a:pt x="73" y="58"/>
                    </a:lnTo>
                    <a:lnTo>
                      <a:pt x="72" y="67"/>
                    </a:lnTo>
                    <a:lnTo>
                      <a:pt x="69" y="75"/>
                    </a:lnTo>
                    <a:lnTo>
                      <a:pt x="64" y="82"/>
                    </a:lnTo>
                    <a:lnTo>
                      <a:pt x="58" y="88"/>
                    </a:lnTo>
                    <a:lnTo>
                      <a:pt x="53" y="92"/>
                    </a:lnTo>
                    <a:lnTo>
                      <a:pt x="46" y="95"/>
                    </a:lnTo>
                    <a:lnTo>
                      <a:pt x="38" y="96"/>
                    </a:lnTo>
                    <a:lnTo>
                      <a:pt x="29" y="95"/>
                    </a:lnTo>
                    <a:lnTo>
                      <a:pt x="23" y="92"/>
                    </a:lnTo>
                    <a:lnTo>
                      <a:pt x="17" y="88"/>
                    </a:lnTo>
                    <a:lnTo>
                      <a:pt x="11" y="82"/>
                    </a:lnTo>
                    <a:lnTo>
                      <a:pt x="6" y="75"/>
                    </a:lnTo>
                    <a:lnTo>
                      <a:pt x="3" y="67"/>
                    </a:lnTo>
                    <a:lnTo>
                      <a:pt x="1" y="58"/>
                    </a:lnTo>
                    <a:lnTo>
                      <a:pt x="0" y="48"/>
                    </a:lnTo>
                    <a:lnTo>
                      <a:pt x="1" y="39"/>
                    </a:lnTo>
                    <a:lnTo>
                      <a:pt x="3" y="30"/>
                    </a:lnTo>
                    <a:lnTo>
                      <a:pt x="6" y="22"/>
                    </a:lnTo>
                    <a:lnTo>
                      <a:pt x="11" y="14"/>
                    </a:lnTo>
                    <a:lnTo>
                      <a:pt x="17" y="8"/>
                    </a:lnTo>
                    <a:lnTo>
                      <a:pt x="23" y="4"/>
                    </a:lnTo>
                    <a:lnTo>
                      <a:pt x="29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" name="Freeform 1754"/>
              <p:cNvSpPr>
                <a:spLocks/>
              </p:cNvSpPr>
              <p:nvPr/>
            </p:nvSpPr>
            <p:spPr bwMode="auto">
              <a:xfrm>
                <a:off x="1839792" y="2469236"/>
                <a:ext cx="41719" cy="58058"/>
              </a:xfrm>
              <a:custGeom>
                <a:avLst/>
                <a:gdLst>
                  <a:gd name="T0" fmla="*/ 2147483647 w 46"/>
                  <a:gd name="T1" fmla="*/ 0 h 66"/>
                  <a:gd name="T2" fmla="*/ 2147483647 w 46"/>
                  <a:gd name="T3" fmla="*/ 2147483647 h 66"/>
                  <a:gd name="T4" fmla="*/ 2147483647 w 46"/>
                  <a:gd name="T5" fmla="*/ 2147483647 h 66"/>
                  <a:gd name="T6" fmla="*/ 2147483647 w 46"/>
                  <a:gd name="T7" fmla="*/ 2147483647 h 66"/>
                  <a:gd name="T8" fmla="*/ 2147483647 w 46"/>
                  <a:gd name="T9" fmla="*/ 2147483647 h 66"/>
                  <a:gd name="T10" fmla="*/ 2147483647 w 46"/>
                  <a:gd name="T11" fmla="*/ 2147483647 h 66"/>
                  <a:gd name="T12" fmla="*/ 2147483647 w 46"/>
                  <a:gd name="T13" fmla="*/ 2147483647 h 66"/>
                  <a:gd name="T14" fmla="*/ 2147483647 w 46"/>
                  <a:gd name="T15" fmla="*/ 2147483647 h 66"/>
                  <a:gd name="T16" fmla="*/ 2147483647 w 46"/>
                  <a:gd name="T17" fmla="*/ 2147483647 h 66"/>
                  <a:gd name="T18" fmla="*/ 2147483647 w 46"/>
                  <a:gd name="T19" fmla="*/ 2147483647 h 66"/>
                  <a:gd name="T20" fmla="*/ 2147483647 w 46"/>
                  <a:gd name="T21" fmla="*/ 2147483647 h 66"/>
                  <a:gd name="T22" fmla="*/ 2147483647 w 46"/>
                  <a:gd name="T23" fmla="*/ 2147483647 h 66"/>
                  <a:gd name="T24" fmla="*/ 0 w 46"/>
                  <a:gd name="T25" fmla="*/ 2147483647 h 66"/>
                  <a:gd name="T26" fmla="*/ 2147483647 w 46"/>
                  <a:gd name="T27" fmla="*/ 2147483647 h 66"/>
                  <a:gd name="T28" fmla="*/ 2147483647 w 46"/>
                  <a:gd name="T29" fmla="*/ 2147483647 h 66"/>
                  <a:gd name="T30" fmla="*/ 2147483647 w 46"/>
                  <a:gd name="T31" fmla="*/ 2147483647 h 66"/>
                  <a:gd name="T32" fmla="*/ 2147483647 w 46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6"/>
                  <a:gd name="T53" fmla="*/ 46 w 46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6">
                    <a:moveTo>
                      <a:pt x="23" y="0"/>
                    </a:moveTo>
                    <a:lnTo>
                      <a:pt x="32" y="2"/>
                    </a:lnTo>
                    <a:lnTo>
                      <a:pt x="39" y="9"/>
                    </a:lnTo>
                    <a:lnTo>
                      <a:pt x="43" y="21"/>
                    </a:lnTo>
                    <a:lnTo>
                      <a:pt x="46" y="33"/>
                    </a:lnTo>
                    <a:lnTo>
                      <a:pt x="43" y="46"/>
                    </a:lnTo>
                    <a:lnTo>
                      <a:pt x="39" y="57"/>
                    </a:lnTo>
                    <a:lnTo>
                      <a:pt x="32" y="63"/>
                    </a:lnTo>
                    <a:lnTo>
                      <a:pt x="23" y="66"/>
                    </a:lnTo>
                    <a:lnTo>
                      <a:pt x="13" y="63"/>
                    </a:lnTo>
                    <a:lnTo>
                      <a:pt x="6" y="57"/>
                    </a:lnTo>
                    <a:lnTo>
                      <a:pt x="2" y="46"/>
                    </a:lnTo>
                    <a:lnTo>
                      <a:pt x="0" y="33"/>
                    </a:lnTo>
                    <a:lnTo>
                      <a:pt x="2" y="21"/>
                    </a:lnTo>
                    <a:lnTo>
                      <a:pt x="6" y="9"/>
                    </a:lnTo>
                    <a:lnTo>
                      <a:pt x="13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" name="Freeform 1755"/>
              <p:cNvSpPr>
                <a:spLocks/>
              </p:cNvSpPr>
              <p:nvPr/>
            </p:nvSpPr>
            <p:spPr bwMode="auto">
              <a:xfrm>
                <a:off x="1892392" y="2574465"/>
                <a:ext cx="67112" cy="87087"/>
              </a:xfrm>
              <a:custGeom>
                <a:avLst/>
                <a:gdLst>
                  <a:gd name="T0" fmla="*/ 2147483647 w 74"/>
                  <a:gd name="T1" fmla="*/ 0 h 96"/>
                  <a:gd name="T2" fmla="*/ 2147483647 w 74"/>
                  <a:gd name="T3" fmla="*/ 2147483647 h 96"/>
                  <a:gd name="T4" fmla="*/ 2147483647 w 74"/>
                  <a:gd name="T5" fmla="*/ 2147483647 h 96"/>
                  <a:gd name="T6" fmla="*/ 2147483647 w 74"/>
                  <a:gd name="T7" fmla="*/ 2147483647 h 96"/>
                  <a:gd name="T8" fmla="*/ 2147483647 w 74"/>
                  <a:gd name="T9" fmla="*/ 2147483647 h 96"/>
                  <a:gd name="T10" fmla="*/ 2147483647 w 74"/>
                  <a:gd name="T11" fmla="*/ 2147483647 h 96"/>
                  <a:gd name="T12" fmla="*/ 2147483647 w 74"/>
                  <a:gd name="T13" fmla="*/ 2147483647 h 96"/>
                  <a:gd name="T14" fmla="*/ 2147483647 w 74"/>
                  <a:gd name="T15" fmla="*/ 2147483647 h 96"/>
                  <a:gd name="T16" fmla="*/ 2147483647 w 74"/>
                  <a:gd name="T17" fmla="*/ 2147483647 h 96"/>
                  <a:gd name="T18" fmla="*/ 2147483647 w 74"/>
                  <a:gd name="T19" fmla="*/ 2147483647 h 96"/>
                  <a:gd name="T20" fmla="*/ 2147483647 w 74"/>
                  <a:gd name="T21" fmla="*/ 2147483647 h 96"/>
                  <a:gd name="T22" fmla="*/ 2147483647 w 74"/>
                  <a:gd name="T23" fmla="*/ 2147483647 h 96"/>
                  <a:gd name="T24" fmla="*/ 2147483647 w 74"/>
                  <a:gd name="T25" fmla="*/ 2147483647 h 96"/>
                  <a:gd name="T26" fmla="*/ 2147483647 w 74"/>
                  <a:gd name="T27" fmla="*/ 2147483647 h 96"/>
                  <a:gd name="T28" fmla="*/ 2147483647 w 74"/>
                  <a:gd name="T29" fmla="*/ 2147483647 h 96"/>
                  <a:gd name="T30" fmla="*/ 2147483647 w 74"/>
                  <a:gd name="T31" fmla="*/ 2147483647 h 96"/>
                  <a:gd name="T32" fmla="*/ 2147483647 w 74"/>
                  <a:gd name="T33" fmla="*/ 2147483647 h 96"/>
                  <a:gd name="T34" fmla="*/ 2147483647 w 74"/>
                  <a:gd name="T35" fmla="*/ 2147483647 h 96"/>
                  <a:gd name="T36" fmla="*/ 2147483647 w 74"/>
                  <a:gd name="T37" fmla="*/ 2147483647 h 96"/>
                  <a:gd name="T38" fmla="*/ 2147483647 w 74"/>
                  <a:gd name="T39" fmla="*/ 2147483647 h 96"/>
                  <a:gd name="T40" fmla="*/ 2147483647 w 74"/>
                  <a:gd name="T41" fmla="*/ 2147483647 h 96"/>
                  <a:gd name="T42" fmla="*/ 2147483647 w 74"/>
                  <a:gd name="T43" fmla="*/ 2147483647 h 96"/>
                  <a:gd name="T44" fmla="*/ 2147483647 w 74"/>
                  <a:gd name="T45" fmla="*/ 2147483647 h 96"/>
                  <a:gd name="T46" fmla="*/ 2147483647 w 74"/>
                  <a:gd name="T47" fmla="*/ 2147483647 h 96"/>
                  <a:gd name="T48" fmla="*/ 0 w 74"/>
                  <a:gd name="T49" fmla="*/ 2147483647 h 96"/>
                  <a:gd name="T50" fmla="*/ 2147483647 w 74"/>
                  <a:gd name="T51" fmla="*/ 2147483647 h 96"/>
                  <a:gd name="T52" fmla="*/ 2147483647 w 74"/>
                  <a:gd name="T53" fmla="*/ 2147483647 h 96"/>
                  <a:gd name="T54" fmla="*/ 2147483647 w 74"/>
                  <a:gd name="T55" fmla="*/ 2147483647 h 96"/>
                  <a:gd name="T56" fmla="*/ 2147483647 w 74"/>
                  <a:gd name="T57" fmla="*/ 2147483647 h 96"/>
                  <a:gd name="T58" fmla="*/ 2147483647 w 74"/>
                  <a:gd name="T59" fmla="*/ 2147483647 h 96"/>
                  <a:gd name="T60" fmla="*/ 2147483647 w 74"/>
                  <a:gd name="T61" fmla="*/ 2147483647 h 96"/>
                  <a:gd name="T62" fmla="*/ 2147483647 w 74"/>
                  <a:gd name="T63" fmla="*/ 2147483647 h 96"/>
                  <a:gd name="T64" fmla="*/ 2147483647 w 74"/>
                  <a:gd name="T65" fmla="*/ 0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4"/>
                  <a:gd name="T100" fmla="*/ 0 h 96"/>
                  <a:gd name="T101" fmla="*/ 74 w 74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4" h="96">
                    <a:moveTo>
                      <a:pt x="37" y="0"/>
                    </a:moveTo>
                    <a:lnTo>
                      <a:pt x="45" y="2"/>
                    </a:lnTo>
                    <a:lnTo>
                      <a:pt x="52" y="4"/>
                    </a:lnTo>
                    <a:lnTo>
                      <a:pt x="58" y="9"/>
                    </a:lnTo>
                    <a:lnTo>
                      <a:pt x="63" y="14"/>
                    </a:lnTo>
                    <a:lnTo>
                      <a:pt x="68" y="21"/>
                    </a:lnTo>
                    <a:lnTo>
                      <a:pt x="72" y="29"/>
                    </a:lnTo>
                    <a:lnTo>
                      <a:pt x="73" y="39"/>
                    </a:lnTo>
                    <a:lnTo>
                      <a:pt x="74" y="48"/>
                    </a:lnTo>
                    <a:lnTo>
                      <a:pt x="73" y="57"/>
                    </a:lnTo>
                    <a:lnTo>
                      <a:pt x="72" y="66"/>
                    </a:lnTo>
                    <a:lnTo>
                      <a:pt x="68" y="74"/>
                    </a:lnTo>
                    <a:lnTo>
                      <a:pt x="63" y="82"/>
                    </a:lnTo>
                    <a:lnTo>
                      <a:pt x="58" y="88"/>
                    </a:lnTo>
                    <a:lnTo>
                      <a:pt x="52" y="93"/>
                    </a:lnTo>
                    <a:lnTo>
                      <a:pt x="45" y="95"/>
                    </a:lnTo>
                    <a:lnTo>
                      <a:pt x="37" y="96"/>
                    </a:lnTo>
                    <a:lnTo>
                      <a:pt x="30" y="95"/>
                    </a:lnTo>
                    <a:lnTo>
                      <a:pt x="23" y="93"/>
                    </a:lnTo>
                    <a:lnTo>
                      <a:pt x="16" y="88"/>
                    </a:lnTo>
                    <a:lnTo>
                      <a:pt x="12" y="82"/>
                    </a:lnTo>
                    <a:lnTo>
                      <a:pt x="7" y="74"/>
                    </a:lnTo>
                    <a:lnTo>
                      <a:pt x="4" y="66"/>
                    </a:lnTo>
                    <a:lnTo>
                      <a:pt x="1" y="57"/>
                    </a:lnTo>
                    <a:lnTo>
                      <a:pt x="0" y="48"/>
                    </a:lnTo>
                    <a:lnTo>
                      <a:pt x="1" y="39"/>
                    </a:lnTo>
                    <a:lnTo>
                      <a:pt x="4" y="29"/>
                    </a:lnTo>
                    <a:lnTo>
                      <a:pt x="7" y="21"/>
                    </a:lnTo>
                    <a:lnTo>
                      <a:pt x="12" y="14"/>
                    </a:lnTo>
                    <a:lnTo>
                      <a:pt x="16" y="9"/>
                    </a:lnTo>
                    <a:lnTo>
                      <a:pt x="23" y="4"/>
                    </a:lnTo>
                    <a:lnTo>
                      <a:pt x="30" y="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2" name="Freeform 1756"/>
              <p:cNvSpPr>
                <a:spLocks/>
              </p:cNvSpPr>
              <p:nvPr/>
            </p:nvSpPr>
            <p:spPr bwMode="auto">
              <a:xfrm>
                <a:off x="1906903" y="2587165"/>
                <a:ext cx="38091" cy="59873"/>
              </a:xfrm>
              <a:custGeom>
                <a:avLst/>
                <a:gdLst>
                  <a:gd name="T0" fmla="*/ 2147483647 w 44"/>
                  <a:gd name="T1" fmla="*/ 0 h 66"/>
                  <a:gd name="T2" fmla="*/ 2147483647 w 44"/>
                  <a:gd name="T3" fmla="*/ 2147483647 h 66"/>
                  <a:gd name="T4" fmla="*/ 2147483647 w 44"/>
                  <a:gd name="T5" fmla="*/ 2147483647 h 66"/>
                  <a:gd name="T6" fmla="*/ 2147483647 w 44"/>
                  <a:gd name="T7" fmla="*/ 2147483647 h 66"/>
                  <a:gd name="T8" fmla="*/ 2147483647 w 44"/>
                  <a:gd name="T9" fmla="*/ 2147483647 h 66"/>
                  <a:gd name="T10" fmla="*/ 2147483647 w 44"/>
                  <a:gd name="T11" fmla="*/ 2147483647 h 66"/>
                  <a:gd name="T12" fmla="*/ 2147483647 w 44"/>
                  <a:gd name="T13" fmla="*/ 2147483647 h 66"/>
                  <a:gd name="T14" fmla="*/ 2147483647 w 44"/>
                  <a:gd name="T15" fmla="*/ 2147483647 h 66"/>
                  <a:gd name="T16" fmla="*/ 2147483647 w 44"/>
                  <a:gd name="T17" fmla="*/ 2147483647 h 66"/>
                  <a:gd name="T18" fmla="*/ 2147483647 w 44"/>
                  <a:gd name="T19" fmla="*/ 2147483647 h 66"/>
                  <a:gd name="T20" fmla="*/ 2147483647 w 44"/>
                  <a:gd name="T21" fmla="*/ 2147483647 h 66"/>
                  <a:gd name="T22" fmla="*/ 2147483647 w 44"/>
                  <a:gd name="T23" fmla="*/ 2147483647 h 66"/>
                  <a:gd name="T24" fmla="*/ 0 w 44"/>
                  <a:gd name="T25" fmla="*/ 2147483647 h 66"/>
                  <a:gd name="T26" fmla="*/ 2147483647 w 44"/>
                  <a:gd name="T27" fmla="*/ 2147483647 h 66"/>
                  <a:gd name="T28" fmla="*/ 2147483647 w 44"/>
                  <a:gd name="T29" fmla="*/ 2147483647 h 66"/>
                  <a:gd name="T30" fmla="*/ 2147483647 w 44"/>
                  <a:gd name="T31" fmla="*/ 2147483647 h 66"/>
                  <a:gd name="T32" fmla="*/ 2147483647 w 44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66"/>
                  <a:gd name="T53" fmla="*/ 44 w 44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66">
                    <a:moveTo>
                      <a:pt x="22" y="0"/>
                    </a:moveTo>
                    <a:lnTo>
                      <a:pt x="31" y="3"/>
                    </a:lnTo>
                    <a:lnTo>
                      <a:pt x="38" y="10"/>
                    </a:lnTo>
                    <a:lnTo>
                      <a:pt x="43" y="20"/>
                    </a:lnTo>
                    <a:lnTo>
                      <a:pt x="44" y="33"/>
                    </a:lnTo>
                    <a:lnTo>
                      <a:pt x="43" y="45"/>
                    </a:lnTo>
                    <a:lnTo>
                      <a:pt x="38" y="56"/>
                    </a:lnTo>
                    <a:lnTo>
                      <a:pt x="31" y="64"/>
                    </a:lnTo>
                    <a:lnTo>
                      <a:pt x="22" y="66"/>
                    </a:lnTo>
                    <a:lnTo>
                      <a:pt x="13" y="64"/>
                    </a:lnTo>
                    <a:lnTo>
                      <a:pt x="6" y="56"/>
                    </a:lnTo>
                    <a:lnTo>
                      <a:pt x="1" y="45"/>
                    </a:lnTo>
                    <a:lnTo>
                      <a:pt x="0" y="33"/>
                    </a:lnTo>
                    <a:lnTo>
                      <a:pt x="1" y="20"/>
                    </a:lnTo>
                    <a:lnTo>
                      <a:pt x="6" y="10"/>
                    </a:lnTo>
                    <a:lnTo>
                      <a:pt x="13" y="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3" name="Freeform 1757"/>
              <p:cNvSpPr>
                <a:spLocks/>
              </p:cNvSpPr>
              <p:nvPr/>
            </p:nvSpPr>
            <p:spPr bwMode="auto">
              <a:xfrm>
                <a:off x="2242461" y="2966355"/>
                <a:ext cx="67112" cy="87087"/>
              </a:xfrm>
              <a:custGeom>
                <a:avLst/>
                <a:gdLst>
                  <a:gd name="T0" fmla="*/ 2147483647 w 75"/>
                  <a:gd name="T1" fmla="*/ 0 h 96"/>
                  <a:gd name="T2" fmla="*/ 2147483647 w 75"/>
                  <a:gd name="T3" fmla="*/ 2147483647 h 96"/>
                  <a:gd name="T4" fmla="*/ 2147483647 w 75"/>
                  <a:gd name="T5" fmla="*/ 2147483647 h 96"/>
                  <a:gd name="T6" fmla="*/ 2147483647 w 75"/>
                  <a:gd name="T7" fmla="*/ 2147483647 h 96"/>
                  <a:gd name="T8" fmla="*/ 2147483647 w 75"/>
                  <a:gd name="T9" fmla="*/ 2147483647 h 96"/>
                  <a:gd name="T10" fmla="*/ 2147483647 w 75"/>
                  <a:gd name="T11" fmla="*/ 2147483647 h 96"/>
                  <a:gd name="T12" fmla="*/ 2147483647 w 75"/>
                  <a:gd name="T13" fmla="*/ 2147483647 h 96"/>
                  <a:gd name="T14" fmla="*/ 2147483647 w 75"/>
                  <a:gd name="T15" fmla="*/ 2147483647 h 96"/>
                  <a:gd name="T16" fmla="*/ 2147483647 w 75"/>
                  <a:gd name="T17" fmla="*/ 2147483647 h 96"/>
                  <a:gd name="T18" fmla="*/ 2147483647 w 75"/>
                  <a:gd name="T19" fmla="*/ 2147483647 h 96"/>
                  <a:gd name="T20" fmla="*/ 2147483647 w 75"/>
                  <a:gd name="T21" fmla="*/ 2147483647 h 96"/>
                  <a:gd name="T22" fmla="*/ 2147483647 w 75"/>
                  <a:gd name="T23" fmla="*/ 2147483647 h 96"/>
                  <a:gd name="T24" fmla="*/ 2147483647 w 75"/>
                  <a:gd name="T25" fmla="*/ 2147483647 h 96"/>
                  <a:gd name="T26" fmla="*/ 2147483647 w 75"/>
                  <a:gd name="T27" fmla="*/ 2147483647 h 96"/>
                  <a:gd name="T28" fmla="*/ 2147483647 w 75"/>
                  <a:gd name="T29" fmla="*/ 2147483647 h 96"/>
                  <a:gd name="T30" fmla="*/ 2147483647 w 75"/>
                  <a:gd name="T31" fmla="*/ 2147483647 h 96"/>
                  <a:gd name="T32" fmla="*/ 2147483647 w 75"/>
                  <a:gd name="T33" fmla="*/ 2147483647 h 96"/>
                  <a:gd name="T34" fmla="*/ 2147483647 w 75"/>
                  <a:gd name="T35" fmla="*/ 2147483647 h 96"/>
                  <a:gd name="T36" fmla="*/ 2147483647 w 75"/>
                  <a:gd name="T37" fmla="*/ 2147483647 h 96"/>
                  <a:gd name="T38" fmla="*/ 2147483647 w 75"/>
                  <a:gd name="T39" fmla="*/ 2147483647 h 96"/>
                  <a:gd name="T40" fmla="*/ 2147483647 w 75"/>
                  <a:gd name="T41" fmla="*/ 2147483647 h 96"/>
                  <a:gd name="T42" fmla="*/ 2147483647 w 75"/>
                  <a:gd name="T43" fmla="*/ 2147483647 h 96"/>
                  <a:gd name="T44" fmla="*/ 2147483647 w 75"/>
                  <a:gd name="T45" fmla="*/ 2147483647 h 96"/>
                  <a:gd name="T46" fmla="*/ 2147483647 w 75"/>
                  <a:gd name="T47" fmla="*/ 2147483647 h 96"/>
                  <a:gd name="T48" fmla="*/ 0 w 75"/>
                  <a:gd name="T49" fmla="*/ 2147483647 h 96"/>
                  <a:gd name="T50" fmla="*/ 2147483647 w 75"/>
                  <a:gd name="T51" fmla="*/ 2147483647 h 96"/>
                  <a:gd name="T52" fmla="*/ 2147483647 w 75"/>
                  <a:gd name="T53" fmla="*/ 2147483647 h 96"/>
                  <a:gd name="T54" fmla="*/ 2147483647 w 75"/>
                  <a:gd name="T55" fmla="*/ 2147483647 h 96"/>
                  <a:gd name="T56" fmla="*/ 2147483647 w 75"/>
                  <a:gd name="T57" fmla="*/ 2147483647 h 96"/>
                  <a:gd name="T58" fmla="*/ 2147483647 w 75"/>
                  <a:gd name="T59" fmla="*/ 2147483647 h 96"/>
                  <a:gd name="T60" fmla="*/ 2147483647 w 75"/>
                  <a:gd name="T61" fmla="*/ 2147483647 h 96"/>
                  <a:gd name="T62" fmla="*/ 2147483647 w 75"/>
                  <a:gd name="T63" fmla="*/ 2147483647 h 96"/>
                  <a:gd name="T64" fmla="*/ 2147483647 w 75"/>
                  <a:gd name="T65" fmla="*/ 0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6"/>
                  <a:gd name="T101" fmla="*/ 75 w 75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6">
                    <a:moveTo>
                      <a:pt x="37" y="0"/>
                    </a:moveTo>
                    <a:lnTo>
                      <a:pt x="45" y="1"/>
                    </a:lnTo>
                    <a:lnTo>
                      <a:pt x="52" y="3"/>
                    </a:lnTo>
                    <a:lnTo>
                      <a:pt x="58" y="8"/>
                    </a:lnTo>
                    <a:lnTo>
                      <a:pt x="63" y="14"/>
                    </a:lnTo>
                    <a:lnTo>
                      <a:pt x="68" y="22"/>
                    </a:lnTo>
                    <a:lnTo>
                      <a:pt x="71" y="30"/>
                    </a:lnTo>
                    <a:lnTo>
                      <a:pt x="74" y="39"/>
                    </a:lnTo>
                    <a:lnTo>
                      <a:pt x="75" y="48"/>
                    </a:lnTo>
                    <a:lnTo>
                      <a:pt x="74" y="57"/>
                    </a:lnTo>
                    <a:lnTo>
                      <a:pt x="71" y="67"/>
                    </a:lnTo>
                    <a:lnTo>
                      <a:pt x="68" y="75"/>
                    </a:lnTo>
                    <a:lnTo>
                      <a:pt x="63" y="82"/>
                    </a:lnTo>
                    <a:lnTo>
                      <a:pt x="58" y="87"/>
                    </a:lnTo>
                    <a:lnTo>
                      <a:pt x="52" y="92"/>
                    </a:lnTo>
                    <a:lnTo>
                      <a:pt x="45" y="94"/>
                    </a:lnTo>
                    <a:lnTo>
                      <a:pt x="37" y="96"/>
                    </a:lnTo>
                    <a:lnTo>
                      <a:pt x="29" y="94"/>
                    </a:lnTo>
                    <a:lnTo>
                      <a:pt x="22" y="92"/>
                    </a:lnTo>
                    <a:lnTo>
                      <a:pt x="16" y="87"/>
                    </a:lnTo>
                    <a:lnTo>
                      <a:pt x="10" y="82"/>
                    </a:lnTo>
                    <a:lnTo>
                      <a:pt x="6" y="75"/>
                    </a:lnTo>
                    <a:lnTo>
                      <a:pt x="2" y="67"/>
                    </a:lnTo>
                    <a:lnTo>
                      <a:pt x="1" y="57"/>
                    </a:lnTo>
                    <a:lnTo>
                      <a:pt x="0" y="48"/>
                    </a:lnTo>
                    <a:lnTo>
                      <a:pt x="1" y="39"/>
                    </a:lnTo>
                    <a:lnTo>
                      <a:pt x="2" y="30"/>
                    </a:lnTo>
                    <a:lnTo>
                      <a:pt x="6" y="22"/>
                    </a:lnTo>
                    <a:lnTo>
                      <a:pt x="10" y="14"/>
                    </a:lnTo>
                    <a:lnTo>
                      <a:pt x="16" y="8"/>
                    </a:lnTo>
                    <a:lnTo>
                      <a:pt x="22" y="3"/>
                    </a:lnTo>
                    <a:lnTo>
                      <a:pt x="29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4" name="Freeform 1758"/>
              <p:cNvSpPr>
                <a:spLocks/>
              </p:cNvSpPr>
              <p:nvPr/>
            </p:nvSpPr>
            <p:spPr bwMode="auto">
              <a:xfrm>
                <a:off x="2255157" y="2980869"/>
                <a:ext cx="41719" cy="59873"/>
              </a:xfrm>
              <a:custGeom>
                <a:avLst/>
                <a:gdLst>
                  <a:gd name="T0" fmla="*/ 2147483647 w 45"/>
                  <a:gd name="T1" fmla="*/ 0 h 66"/>
                  <a:gd name="T2" fmla="*/ 2147483647 w 45"/>
                  <a:gd name="T3" fmla="*/ 2147483647 h 66"/>
                  <a:gd name="T4" fmla="*/ 2147483647 w 45"/>
                  <a:gd name="T5" fmla="*/ 2147483647 h 66"/>
                  <a:gd name="T6" fmla="*/ 2147483647 w 45"/>
                  <a:gd name="T7" fmla="*/ 2147483647 h 66"/>
                  <a:gd name="T8" fmla="*/ 2147483647 w 45"/>
                  <a:gd name="T9" fmla="*/ 2147483647 h 66"/>
                  <a:gd name="T10" fmla="*/ 2147483647 w 45"/>
                  <a:gd name="T11" fmla="*/ 2147483647 h 66"/>
                  <a:gd name="T12" fmla="*/ 2147483647 w 45"/>
                  <a:gd name="T13" fmla="*/ 2147483647 h 66"/>
                  <a:gd name="T14" fmla="*/ 2147483647 w 45"/>
                  <a:gd name="T15" fmla="*/ 2147483647 h 66"/>
                  <a:gd name="T16" fmla="*/ 2147483647 w 45"/>
                  <a:gd name="T17" fmla="*/ 2147483647 h 66"/>
                  <a:gd name="T18" fmla="*/ 2147483647 w 45"/>
                  <a:gd name="T19" fmla="*/ 2147483647 h 66"/>
                  <a:gd name="T20" fmla="*/ 2147483647 w 45"/>
                  <a:gd name="T21" fmla="*/ 2147483647 h 66"/>
                  <a:gd name="T22" fmla="*/ 2147483647 w 45"/>
                  <a:gd name="T23" fmla="*/ 2147483647 h 66"/>
                  <a:gd name="T24" fmla="*/ 0 w 45"/>
                  <a:gd name="T25" fmla="*/ 2147483647 h 66"/>
                  <a:gd name="T26" fmla="*/ 2147483647 w 45"/>
                  <a:gd name="T27" fmla="*/ 2147483647 h 66"/>
                  <a:gd name="T28" fmla="*/ 2147483647 w 45"/>
                  <a:gd name="T29" fmla="*/ 2147483647 h 66"/>
                  <a:gd name="T30" fmla="*/ 2147483647 w 45"/>
                  <a:gd name="T31" fmla="*/ 2147483647 h 66"/>
                  <a:gd name="T32" fmla="*/ 2147483647 w 45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66"/>
                  <a:gd name="T53" fmla="*/ 45 w 45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66">
                    <a:moveTo>
                      <a:pt x="22" y="0"/>
                    </a:moveTo>
                    <a:lnTo>
                      <a:pt x="31" y="2"/>
                    </a:lnTo>
                    <a:lnTo>
                      <a:pt x="38" y="9"/>
                    </a:lnTo>
                    <a:lnTo>
                      <a:pt x="43" y="21"/>
                    </a:lnTo>
                    <a:lnTo>
                      <a:pt x="45" y="33"/>
                    </a:lnTo>
                    <a:lnTo>
                      <a:pt x="43" y="46"/>
                    </a:lnTo>
                    <a:lnTo>
                      <a:pt x="38" y="56"/>
                    </a:lnTo>
                    <a:lnTo>
                      <a:pt x="31" y="63"/>
                    </a:lnTo>
                    <a:lnTo>
                      <a:pt x="22" y="66"/>
                    </a:lnTo>
                    <a:lnTo>
                      <a:pt x="13" y="63"/>
                    </a:lnTo>
                    <a:lnTo>
                      <a:pt x="6" y="56"/>
                    </a:lnTo>
                    <a:lnTo>
                      <a:pt x="1" y="46"/>
                    </a:lnTo>
                    <a:lnTo>
                      <a:pt x="0" y="33"/>
                    </a:lnTo>
                    <a:lnTo>
                      <a:pt x="1" y="21"/>
                    </a:lnTo>
                    <a:lnTo>
                      <a:pt x="6" y="9"/>
                    </a:lnTo>
                    <a:lnTo>
                      <a:pt x="13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" name="Freeform 1759"/>
              <p:cNvSpPr>
                <a:spLocks/>
              </p:cNvSpPr>
              <p:nvPr/>
            </p:nvSpPr>
            <p:spPr bwMode="auto">
              <a:xfrm>
                <a:off x="1489723" y="2710538"/>
                <a:ext cx="68925" cy="87087"/>
              </a:xfrm>
              <a:custGeom>
                <a:avLst/>
                <a:gdLst>
                  <a:gd name="T0" fmla="*/ 2147483647 w 74"/>
                  <a:gd name="T1" fmla="*/ 0 h 96"/>
                  <a:gd name="T2" fmla="*/ 2147483647 w 74"/>
                  <a:gd name="T3" fmla="*/ 2147483647 h 96"/>
                  <a:gd name="T4" fmla="*/ 2147483647 w 74"/>
                  <a:gd name="T5" fmla="*/ 2147483647 h 96"/>
                  <a:gd name="T6" fmla="*/ 2147483647 w 74"/>
                  <a:gd name="T7" fmla="*/ 2147483647 h 96"/>
                  <a:gd name="T8" fmla="*/ 2147483647 w 74"/>
                  <a:gd name="T9" fmla="*/ 2147483647 h 96"/>
                  <a:gd name="T10" fmla="*/ 2147483647 w 74"/>
                  <a:gd name="T11" fmla="*/ 2147483647 h 96"/>
                  <a:gd name="T12" fmla="*/ 2147483647 w 74"/>
                  <a:gd name="T13" fmla="*/ 2147483647 h 96"/>
                  <a:gd name="T14" fmla="*/ 2147483647 w 74"/>
                  <a:gd name="T15" fmla="*/ 2147483647 h 96"/>
                  <a:gd name="T16" fmla="*/ 2147483647 w 74"/>
                  <a:gd name="T17" fmla="*/ 2147483647 h 96"/>
                  <a:gd name="T18" fmla="*/ 2147483647 w 74"/>
                  <a:gd name="T19" fmla="*/ 2147483647 h 96"/>
                  <a:gd name="T20" fmla="*/ 2147483647 w 74"/>
                  <a:gd name="T21" fmla="*/ 2147483647 h 96"/>
                  <a:gd name="T22" fmla="*/ 2147483647 w 74"/>
                  <a:gd name="T23" fmla="*/ 2147483647 h 96"/>
                  <a:gd name="T24" fmla="*/ 2147483647 w 74"/>
                  <a:gd name="T25" fmla="*/ 2147483647 h 96"/>
                  <a:gd name="T26" fmla="*/ 2147483647 w 74"/>
                  <a:gd name="T27" fmla="*/ 2147483647 h 96"/>
                  <a:gd name="T28" fmla="*/ 2147483647 w 74"/>
                  <a:gd name="T29" fmla="*/ 2147483647 h 96"/>
                  <a:gd name="T30" fmla="*/ 2147483647 w 74"/>
                  <a:gd name="T31" fmla="*/ 2147483647 h 96"/>
                  <a:gd name="T32" fmla="*/ 2147483647 w 74"/>
                  <a:gd name="T33" fmla="*/ 2147483647 h 96"/>
                  <a:gd name="T34" fmla="*/ 2147483647 w 74"/>
                  <a:gd name="T35" fmla="*/ 2147483647 h 96"/>
                  <a:gd name="T36" fmla="*/ 2147483647 w 74"/>
                  <a:gd name="T37" fmla="*/ 2147483647 h 96"/>
                  <a:gd name="T38" fmla="*/ 2147483647 w 74"/>
                  <a:gd name="T39" fmla="*/ 2147483647 h 96"/>
                  <a:gd name="T40" fmla="*/ 2147483647 w 74"/>
                  <a:gd name="T41" fmla="*/ 2147483647 h 96"/>
                  <a:gd name="T42" fmla="*/ 2147483647 w 74"/>
                  <a:gd name="T43" fmla="*/ 2147483647 h 96"/>
                  <a:gd name="T44" fmla="*/ 2147483647 w 74"/>
                  <a:gd name="T45" fmla="*/ 2147483647 h 96"/>
                  <a:gd name="T46" fmla="*/ 2147483647 w 74"/>
                  <a:gd name="T47" fmla="*/ 2147483647 h 96"/>
                  <a:gd name="T48" fmla="*/ 0 w 74"/>
                  <a:gd name="T49" fmla="*/ 2147483647 h 96"/>
                  <a:gd name="T50" fmla="*/ 2147483647 w 74"/>
                  <a:gd name="T51" fmla="*/ 2147483647 h 96"/>
                  <a:gd name="T52" fmla="*/ 2147483647 w 74"/>
                  <a:gd name="T53" fmla="*/ 2147483647 h 96"/>
                  <a:gd name="T54" fmla="*/ 2147483647 w 74"/>
                  <a:gd name="T55" fmla="*/ 2147483647 h 96"/>
                  <a:gd name="T56" fmla="*/ 2147483647 w 74"/>
                  <a:gd name="T57" fmla="*/ 2147483647 h 96"/>
                  <a:gd name="T58" fmla="*/ 2147483647 w 74"/>
                  <a:gd name="T59" fmla="*/ 2147483647 h 96"/>
                  <a:gd name="T60" fmla="*/ 2147483647 w 74"/>
                  <a:gd name="T61" fmla="*/ 2147483647 h 96"/>
                  <a:gd name="T62" fmla="*/ 2147483647 w 74"/>
                  <a:gd name="T63" fmla="*/ 2147483647 h 96"/>
                  <a:gd name="T64" fmla="*/ 2147483647 w 74"/>
                  <a:gd name="T65" fmla="*/ 0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4"/>
                  <a:gd name="T100" fmla="*/ 0 h 96"/>
                  <a:gd name="T101" fmla="*/ 74 w 74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4" h="96">
                    <a:moveTo>
                      <a:pt x="36" y="0"/>
                    </a:moveTo>
                    <a:lnTo>
                      <a:pt x="45" y="2"/>
                    </a:lnTo>
                    <a:lnTo>
                      <a:pt x="51" y="4"/>
                    </a:lnTo>
                    <a:lnTo>
                      <a:pt x="57" y="9"/>
                    </a:lnTo>
                    <a:lnTo>
                      <a:pt x="63" y="14"/>
                    </a:lnTo>
                    <a:lnTo>
                      <a:pt x="68" y="21"/>
                    </a:lnTo>
                    <a:lnTo>
                      <a:pt x="71" y="29"/>
                    </a:lnTo>
                    <a:lnTo>
                      <a:pt x="73" y="38"/>
                    </a:lnTo>
                    <a:lnTo>
                      <a:pt x="74" y="48"/>
                    </a:lnTo>
                    <a:lnTo>
                      <a:pt x="73" y="57"/>
                    </a:lnTo>
                    <a:lnTo>
                      <a:pt x="71" y="66"/>
                    </a:lnTo>
                    <a:lnTo>
                      <a:pt x="68" y="74"/>
                    </a:lnTo>
                    <a:lnTo>
                      <a:pt x="63" y="82"/>
                    </a:lnTo>
                    <a:lnTo>
                      <a:pt x="57" y="88"/>
                    </a:lnTo>
                    <a:lnTo>
                      <a:pt x="51" y="93"/>
                    </a:lnTo>
                    <a:lnTo>
                      <a:pt x="45" y="95"/>
                    </a:lnTo>
                    <a:lnTo>
                      <a:pt x="36" y="96"/>
                    </a:lnTo>
                    <a:lnTo>
                      <a:pt x="28" y="95"/>
                    </a:lnTo>
                    <a:lnTo>
                      <a:pt x="22" y="93"/>
                    </a:lnTo>
                    <a:lnTo>
                      <a:pt x="16" y="88"/>
                    </a:lnTo>
                    <a:lnTo>
                      <a:pt x="10" y="82"/>
                    </a:lnTo>
                    <a:lnTo>
                      <a:pt x="5" y="74"/>
                    </a:lnTo>
                    <a:lnTo>
                      <a:pt x="2" y="66"/>
                    </a:lnTo>
                    <a:lnTo>
                      <a:pt x="1" y="57"/>
                    </a:lnTo>
                    <a:lnTo>
                      <a:pt x="0" y="48"/>
                    </a:lnTo>
                    <a:lnTo>
                      <a:pt x="1" y="38"/>
                    </a:lnTo>
                    <a:lnTo>
                      <a:pt x="2" y="29"/>
                    </a:lnTo>
                    <a:lnTo>
                      <a:pt x="5" y="21"/>
                    </a:lnTo>
                    <a:lnTo>
                      <a:pt x="10" y="14"/>
                    </a:lnTo>
                    <a:lnTo>
                      <a:pt x="16" y="9"/>
                    </a:lnTo>
                    <a:lnTo>
                      <a:pt x="22" y="4"/>
                    </a:lnTo>
                    <a:lnTo>
                      <a:pt x="28" y="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6" name="Freeform 1760"/>
              <p:cNvSpPr>
                <a:spLocks/>
              </p:cNvSpPr>
              <p:nvPr/>
            </p:nvSpPr>
            <p:spPr bwMode="auto">
              <a:xfrm>
                <a:off x="1502420" y="2725052"/>
                <a:ext cx="41719" cy="59873"/>
              </a:xfrm>
              <a:custGeom>
                <a:avLst/>
                <a:gdLst>
                  <a:gd name="T0" fmla="*/ 2147483647 w 47"/>
                  <a:gd name="T1" fmla="*/ 0 h 66"/>
                  <a:gd name="T2" fmla="*/ 2147483647 w 47"/>
                  <a:gd name="T3" fmla="*/ 2147483647 h 66"/>
                  <a:gd name="T4" fmla="*/ 2147483647 w 47"/>
                  <a:gd name="T5" fmla="*/ 2147483647 h 66"/>
                  <a:gd name="T6" fmla="*/ 2147483647 w 47"/>
                  <a:gd name="T7" fmla="*/ 2147483647 h 66"/>
                  <a:gd name="T8" fmla="*/ 2147483647 w 47"/>
                  <a:gd name="T9" fmla="*/ 2147483647 h 66"/>
                  <a:gd name="T10" fmla="*/ 2147483647 w 47"/>
                  <a:gd name="T11" fmla="*/ 2147483647 h 66"/>
                  <a:gd name="T12" fmla="*/ 2147483647 w 47"/>
                  <a:gd name="T13" fmla="*/ 2147483647 h 66"/>
                  <a:gd name="T14" fmla="*/ 2147483647 w 47"/>
                  <a:gd name="T15" fmla="*/ 2147483647 h 66"/>
                  <a:gd name="T16" fmla="*/ 2147483647 w 47"/>
                  <a:gd name="T17" fmla="*/ 2147483647 h 66"/>
                  <a:gd name="T18" fmla="*/ 2147483647 w 47"/>
                  <a:gd name="T19" fmla="*/ 2147483647 h 66"/>
                  <a:gd name="T20" fmla="*/ 2147483647 w 47"/>
                  <a:gd name="T21" fmla="*/ 2147483647 h 66"/>
                  <a:gd name="T22" fmla="*/ 2147483647 w 47"/>
                  <a:gd name="T23" fmla="*/ 2147483647 h 66"/>
                  <a:gd name="T24" fmla="*/ 0 w 47"/>
                  <a:gd name="T25" fmla="*/ 2147483647 h 66"/>
                  <a:gd name="T26" fmla="*/ 2147483647 w 47"/>
                  <a:gd name="T27" fmla="*/ 2147483647 h 66"/>
                  <a:gd name="T28" fmla="*/ 2147483647 w 47"/>
                  <a:gd name="T29" fmla="*/ 2147483647 h 66"/>
                  <a:gd name="T30" fmla="*/ 2147483647 w 47"/>
                  <a:gd name="T31" fmla="*/ 2147483647 h 66"/>
                  <a:gd name="T32" fmla="*/ 2147483647 w 47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66"/>
                  <a:gd name="T53" fmla="*/ 47 w 47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66">
                    <a:moveTo>
                      <a:pt x="23" y="0"/>
                    </a:moveTo>
                    <a:lnTo>
                      <a:pt x="33" y="3"/>
                    </a:lnTo>
                    <a:lnTo>
                      <a:pt x="40" y="10"/>
                    </a:lnTo>
                    <a:lnTo>
                      <a:pt x="44" y="20"/>
                    </a:lnTo>
                    <a:lnTo>
                      <a:pt x="47" y="33"/>
                    </a:lnTo>
                    <a:lnTo>
                      <a:pt x="44" y="45"/>
                    </a:lnTo>
                    <a:lnTo>
                      <a:pt x="40" y="56"/>
                    </a:lnTo>
                    <a:lnTo>
                      <a:pt x="33" y="64"/>
                    </a:lnTo>
                    <a:lnTo>
                      <a:pt x="23" y="66"/>
                    </a:lnTo>
                    <a:lnTo>
                      <a:pt x="14" y="64"/>
                    </a:lnTo>
                    <a:lnTo>
                      <a:pt x="7" y="56"/>
                    </a:lnTo>
                    <a:lnTo>
                      <a:pt x="3" y="45"/>
                    </a:lnTo>
                    <a:lnTo>
                      <a:pt x="0" y="33"/>
                    </a:lnTo>
                    <a:lnTo>
                      <a:pt x="3" y="20"/>
                    </a:lnTo>
                    <a:lnTo>
                      <a:pt x="7" y="10"/>
                    </a:lnTo>
                    <a:lnTo>
                      <a:pt x="14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7" name="Freeform 1761"/>
              <p:cNvSpPr>
                <a:spLocks/>
              </p:cNvSpPr>
              <p:nvPr/>
            </p:nvSpPr>
            <p:spPr bwMode="auto">
              <a:xfrm>
                <a:off x="1818026" y="2833910"/>
                <a:ext cx="68925" cy="87087"/>
              </a:xfrm>
              <a:custGeom>
                <a:avLst/>
                <a:gdLst>
                  <a:gd name="T0" fmla="*/ 2147483647 w 75"/>
                  <a:gd name="T1" fmla="*/ 0 h 96"/>
                  <a:gd name="T2" fmla="*/ 2147483647 w 75"/>
                  <a:gd name="T3" fmla="*/ 2147483647 h 96"/>
                  <a:gd name="T4" fmla="*/ 2147483647 w 75"/>
                  <a:gd name="T5" fmla="*/ 2147483647 h 96"/>
                  <a:gd name="T6" fmla="*/ 2147483647 w 75"/>
                  <a:gd name="T7" fmla="*/ 2147483647 h 96"/>
                  <a:gd name="T8" fmla="*/ 2147483647 w 75"/>
                  <a:gd name="T9" fmla="*/ 2147483647 h 96"/>
                  <a:gd name="T10" fmla="*/ 2147483647 w 75"/>
                  <a:gd name="T11" fmla="*/ 2147483647 h 96"/>
                  <a:gd name="T12" fmla="*/ 2147483647 w 75"/>
                  <a:gd name="T13" fmla="*/ 2147483647 h 96"/>
                  <a:gd name="T14" fmla="*/ 2147483647 w 75"/>
                  <a:gd name="T15" fmla="*/ 2147483647 h 96"/>
                  <a:gd name="T16" fmla="*/ 2147483647 w 75"/>
                  <a:gd name="T17" fmla="*/ 2147483647 h 96"/>
                  <a:gd name="T18" fmla="*/ 2147483647 w 75"/>
                  <a:gd name="T19" fmla="*/ 2147483647 h 96"/>
                  <a:gd name="T20" fmla="*/ 2147483647 w 75"/>
                  <a:gd name="T21" fmla="*/ 2147483647 h 96"/>
                  <a:gd name="T22" fmla="*/ 2147483647 w 75"/>
                  <a:gd name="T23" fmla="*/ 2147483647 h 96"/>
                  <a:gd name="T24" fmla="*/ 2147483647 w 75"/>
                  <a:gd name="T25" fmla="*/ 2147483647 h 96"/>
                  <a:gd name="T26" fmla="*/ 2147483647 w 75"/>
                  <a:gd name="T27" fmla="*/ 2147483647 h 96"/>
                  <a:gd name="T28" fmla="*/ 2147483647 w 75"/>
                  <a:gd name="T29" fmla="*/ 2147483647 h 96"/>
                  <a:gd name="T30" fmla="*/ 2147483647 w 75"/>
                  <a:gd name="T31" fmla="*/ 2147483647 h 96"/>
                  <a:gd name="T32" fmla="*/ 2147483647 w 75"/>
                  <a:gd name="T33" fmla="*/ 2147483647 h 96"/>
                  <a:gd name="T34" fmla="*/ 2147483647 w 75"/>
                  <a:gd name="T35" fmla="*/ 2147483647 h 96"/>
                  <a:gd name="T36" fmla="*/ 2147483647 w 75"/>
                  <a:gd name="T37" fmla="*/ 2147483647 h 96"/>
                  <a:gd name="T38" fmla="*/ 2147483647 w 75"/>
                  <a:gd name="T39" fmla="*/ 2147483647 h 96"/>
                  <a:gd name="T40" fmla="*/ 2147483647 w 75"/>
                  <a:gd name="T41" fmla="*/ 2147483647 h 96"/>
                  <a:gd name="T42" fmla="*/ 2147483647 w 75"/>
                  <a:gd name="T43" fmla="*/ 2147483647 h 96"/>
                  <a:gd name="T44" fmla="*/ 2147483647 w 75"/>
                  <a:gd name="T45" fmla="*/ 2147483647 h 96"/>
                  <a:gd name="T46" fmla="*/ 2147483647 w 75"/>
                  <a:gd name="T47" fmla="*/ 2147483647 h 96"/>
                  <a:gd name="T48" fmla="*/ 0 w 75"/>
                  <a:gd name="T49" fmla="*/ 2147483647 h 96"/>
                  <a:gd name="T50" fmla="*/ 2147483647 w 75"/>
                  <a:gd name="T51" fmla="*/ 2147483647 h 96"/>
                  <a:gd name="T52" fmla="*/ 2147483647 w 75"/>
                  <a:gd name="T53" fmla="*/ 2147483647 h 96"/>
                  <a:gd name="T54" fmla="*/ 2147483647 w 75"/>
                  <a:gd name="T55" fmla="*/ 2147483647 h 96"/>
                  <a:gd name="T56" fmla="*/ 2147483647 w 75"/>
                  <a:gd name="T57" fmla="*/ 2147483647 h 96"/>
                  <a:gd name="T58" fmla="*/ 2147483647 w 75"/>
                  <a:gd name="T59" fmla="*/ 2147483647 h 96"/>
                  <a:gd name="T60" fmla="*/ 2147483647 w 75"/>
                  <a:gd name="T61" fmla="*/ 2147483647 h 96"/>
                  <a:gd name="T62" fmla="*/ 2147483647 w 75"/>
                  <a:gd name="T63" fmla="*/ 2147483647 h 96"/>
                  <a:gd name="T64" fmla="*/ 2147483647 w 75"/>
                  <a:gd name="T65" fmla="*/ 0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6"/>
                  <a:gd name="T101" fmla="*/ 75 w 75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6">
                    <a:moveTo>
                      <a:pt x="37" y="0"/>
                    </a:moveTo>
                    <a:lnTo>
                      <a:pt x="45" y="2"/>
                    </a:lnTo>
                    <a:lnTo>
                      <a:pt x="52" y="4"/>
                    </a:lnTo>
                    <a:lnTo>
                      <a:pt x="58" y="9"/>
                    </a:lnTo>
                    <a:lnTo>
                      <a:pt x="64" y="14"/>
                    </a:lnTo>
                    <a:lnTo>
                      <a:pt x="68" y="21"/>
                    </a:lnTo>
                    <a:lnTo>
                      <a:pt x="72" y="29"/>
                    </a:lnTo>
                    <a:lnTo>
                      <a:pt x="74" y="38"/>
                    </a:lnTo>
                    <a:lnTo>
                      <a:pt x="75" y="48"/>
                    </a:lnTo>
                    <a:lnTo>
                      <a:pt x="74" y="57"/>
                    </a:lnTo>
                    <a:lnTo>
                      <a:pt x="72" y="66"/>
                    </a:lnTo>
                    <a:lnTo>
                      <a:pt x="68" y="74"/>
                    </a:lnTo>
                    <a:lnTo>
                      <a:pt x="64" y="82"/>
                    </a:lnTo>
                    <a:lnTo>
                      <a:pt x="58" y="88"/>
                    </a:lnTo>
                    <a:lnTo>
                      <a:pt x="52" y="93"/>
                    </a:lnTo>
                    <a:lnTo>
                      <a:pt x="45" y="95"/>
                    </a:lnTo>
                    <a:lnTo>
                      <a:pt x="37" y="96"/>
                    </a:lnTo>
                    <a:lnTo>
                      <a:pt x="29" y="95"/>
                    </a:lnTo>
                    <a:lnTo>
                      <a:pt x="22" y="93"/>
                    </a:lnTo>
                    <a:lnTo>
                      <a:pt x="16" y="88"/>
                    </a:lnTo>
                    <a:lnTo>
                      <a:pt x="11" y="82"/>
                    </a:lnTo>
                    <a:lnTo>
                      <a:pt x="6" y="74"/>
                    </a:lnTo>
                    <a:lnTo>
                      <a:pt x="3" y="66"/>
                    </a:lnTo>
                    <a:lnTo>
                      <a:pt x="1" y="57"/>
                    </a:lnTo>
                    <a:lnTo>
                      <a:pt x="0" y="48"/>
                    </a:lnTo>
                    <a:lnTo>
                      <a:pt x="1" y="38"/>
                    </a:lnTo>
                    <a:lnTo>
                      <a:pt x="3" y="29"/>
                    </a:lnTo>
                    <a:lnTo>
                      <a:pt x="6" y="21"/>
                    </a:lnTo>
                    <a:lnTo>
                      <a:pt x="11" y="14"/>
                    </a:lnTo>
                    <a:lnTo>
                      <a:pt x="16" y="9"/>
                    </a:lnTo>
                    <a:lnTo>
                      <a:pt x="22" y="4"/>
                    </a:lnTo>
                    <a:lnTo>
                      <a:pt x="29" y="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" name="Freeform 1762"/>
              <p:cNvSpPr>
                <a:spLocks/>
              </p:cNvSpPr>
              <p:nvPr/>
            </p:nvSpPr>
            <p:spPr bwMode="auto">
              <a:xfrm>
                <a:off x="1832536" y="2848425"/>
                <a:ext cx="39904" cy="59873"/>
              </a:xfrm>
              <a:custGeom>
                <a:avLst/>
                <a:gdLst>
                  <a:gd name="T0" fmla="*/ 2147483647 w 45"/>
                  <a:gd name="T1" fmla="*/ 0 h 66"/>
                  <a:gd name="T2" fmla="*/ 2147483647 w 45"/>
                  <a:gd name="T3" fmla="*/ 2147483647 h 66"/>
                  <a:gd name="T4" fmla="*/ 2147483647 w 45"/>
                  <a:gd name="T5" fmla="*/ 2147483647 h 66"/>
                  <a:gd name="T6" fmla="*/ 2147483647 w 45"/>
                  <a:gd name="T7" fmla="*/ 2147483647 h 66"/>
                  <a:gd name="T8" fmla="*/ 2147483647 w 45"/>
                  <a:gd name="T9" fmla="*/ 2147483647 h 66"/>
                  <a:gd name="T10" fmla="*/ 2147483647 w 45"/>
                  <a:gd name="T11" fmla="*/ 2147483647 h 66"/>
                  <a:gd name="T12" fmla="*/ 2147483647 w 45"/>
                  <a:gd name="T13" fmla="*/ 2147483647 h 66"/>
                  <a:gd name="T14" fmla="*/ 2147483647 w 45"/>
                  <a:gd name="T15" fmla="*/ 2147483647 h 66"/>
                  <a:gd name="T16" fmla="*/ 2147483647 w 45"/>
                  <a:gd name="T17" fmla="*/ 2147483647 h 66"/>
                  <a:gd name="T18" fmla="*/ 2147483647 w 45"/>
                  <a:gd name="T19" fmla="*/ 2147483647 h 66"/>
                  <a:gd name="T20" fmla="*/ 2147483647 w 45"/>
                  <a:gd name="T21" fmla="*/ 2147483647 h 66"/>
                  <a:gd name="T22" fmla="*/ 2147483647 w 45"/>
                  <a:gd name="T23" fmla="*/ 2147483647 h 66"/>
                  <a:gd name="T24" fmla="*/ 0 w 45"/>
                  <a:gd name="T25" fmla="*/ 2147483647 h 66"/>
                  <a:gd name="T26" fmla="*/ 2147483647 w 45"/>
                  <a:gd name="T27" fmla="*/ 2147483647 h 66"/>
                  <a:gd name="T28" fmla="*/ 2147483647 w 45"/>
                  <a:gd name="T29" fmla="*/ 2147483647 h 66"/>
                  <a:gd name="T30" fmla="*/ 2147483647 w 45"/>
                  <a:gd name="T31" fmla="*/ 2147483647 h 66"/>
                  <a:gd name="T32" fmla="*/ 2147483647 w 45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66"/>
                  <a:gd name="T53" fmla="*/ 45 w 45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66">
                    <a:moveTo>
                      <a:pt x="22" y="0"/>
                    </a:moveTo>
                    <a:lnTo>
                      <a:pt x="31" y="3"/>
                    </a:lnTo>
                    <a:lnTo>
                      <a:pt x="38" y="10"/>
                    </a:lnTo>
                    <a:lnTo>
                      <a:pt x="43" y="20"/>
                    </a:lnTo>
                    <a:lnTo>
                      <a:pt x="45" y="33"/>
                    </a:lnTo>
                    <a:lnTo>
                      <a:pt x="43" y="45"/>
                    </a:lnTo>
                    <a:lnTo>
                      <a:pt x="38" y="56"/>
                    </a:lnTo>
                    <a:lnTo>
                      <a:pt x="31" y="64"/>
                    </a:lnTo>
                    <a:lnTo>
                      <a:pt x="22" y="66"/>
                    </a:lnTo>
                    <a:lnTo>
                      <a:pt x="13" y="64"/>
                    </a:lnTo>
                    <a:lnTo>
                      <a:pt x="6" y="56"/>
                    </a:lnTo>
                    <a:lnTo>
                      <a:pt x="1" y="45"/>
                    </a:lnTo>
                    <a:lnTo>
                      <a:pt x="0" y="33"/>
                    </a:lnTo>
                    <a:lnTo>
                      <a:pt x="1" y="20"/>
                    </a:lnTo>
                    <a:lnTo>
                      <a:pt x="6" y="10"/>
                    </a:lnTo>
                    <a:lnTo>
                      <a:pt x="13" y="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9" name="Freeform 1763"/>
              <p:cNvSpPr>
                <a:spLocks/>
              </p:cNvSpPr>
              <p:nvPr/>
            </p:nvSpPr>
            <p:spPr bwMode="auto">
              <a:xfrm>
                <a:off x="1943179" y="3122385"/>
                <a:ext cx="67112" cy="87087"/>
              </a:xfrm>
              <a:custGeom>
                <a:avLst/>
                <a:gdLst>
                  <a:gd name="T0" fmla="*/ 2147483647 w 75"/>
                  <a:gd name="T1" fmla="*/ 0 h 94"/>
                  <a:gd name="T2" fmla="*/ 2147483647 w 75"/>
                  <a:gd name="T3" fmla="*/ 2147483647 h 94"/>
                  <a:gd name="T4" fmla="*/ 2147483647 w 75"/>
                  <a:gd name="T5" fmla="*/ 2147483647 h 94"/>
                  <a:gd name="T6" fmla="*/ 2147483647 w 75"/>
                  <a:gd name="T7" fmla="*/ 2147483647 h 94"/>
                  <a:gd name="T8" fmla="*/ 2147483647 w 75"/>
                  <a:gd name="T9" fmla="*/ 2147483647 h 94"/>
                  <a:gd name="T10" fmla="*/ 2147483647 w 75"/>
                  <a:gd name="T11" fmla="*/ 2147483647 h 94"/>
                  <a:gd name="T12" fmla="*/ 2147483647 w 75"/>
                  <a:gd name="T13" fmla="*/ 2147483647 h 94"/>
                  <a:gd name="T14" fmla="*/ 2147483647 w 75"/>
                  <a:gd name="T15" fmla="*/ 2147483647 h 94"/>
                  <a:gd name="T16" fmla="*/ 2147483647 w 75"/>
                  <a:gd name="T17" fmla="*/ 2147483647 h 94"/>
                  <a:gd name="T18" fmla="*/ 2147483647 w 75"/>
                  <a:gd name="T19" fmla="*/ 2147483647 h 94"/>
                  <a:gd name="T20" fmla="*/ 2147483647 w 75"/>
                  <a:gd name="T21" fmla="*/ 2147483647 h 94"/>
                  <a:gd name="T22" fmla="*/ 2147483647 w 75"/>
                  <a:gd name="T23" fmla="*/ 2147483647 h 94"/>
                  <a:gd name="T24" fmla="*/ 2147483647 w 75"/>
                  <a:gd name="T25" fmla="*/ 2147483647 h 94"/>
                  <a:gd name="T26" fmla="*/ 2147483647 w 75"/>
                  <a:gd name="T27" fmla="*/ 2147483647 h 94"/>
                  <a:gd name="T28" fmla="*/ 2147483647 w 75"/>
                  <a:gd name="T29" fmla="*/ 2147483647 h 94"/>
                  <a:gd name="T30" fmla="*/ 2147483647 w 75"/>
                  <a:gd name="T31" fmla="*/ 2147483647 h 94"/>
                  <a:gd name="T32" fmla="*/ 2147483647 w 75"/>
                  <a:gd name="T33" fmla="*/ 2147483647 h 94"/>
                  <a:gd name="T34" fmla="*/ 2147483647 w 75"/>
                  <a:gd name="T35" fmla="*/ 2147483647 h 94"/>
                  <a:gd name="T36" fmla="*/ 2147483647 w 75"/>
                  <a:gd name="T37" fmla="*/ 2147483647 h 94"/>
                  <a:gd name="T38" fmla="*/ 2147483647 w 75"/>
                  <a:gd name="T39" fmla="*/ 2147483647 h 94"/>
                  <a:gd name="T40" fmla="*/ 2147483647 w 75"/>
                  <a:gd name="T41" fmla="*/ 2147483647 h 94"/>
                  <a:gd name="T42" fmla="*/ 2147483647 w 75"/>
                  <a:gd name="T43" fmla="*/ 2147483647 h 94"/>
                  <a:gd name="T44" fmla="*/ 2147483647 w 75"/>
                  <a:gd name="T45" fmla="*/ 2147483647 h 94"/>
                  <a:gd name="T46" fmla="*/ 2147483647 w 75"/>
                  <a:gd name="T47" fmla="*/ 2147483647 h 94"/>
                  <a:gd name="T48" fmla="*/ 0 w 75"/>
                  <a:gd name="T49" fmla="*/ 2147483647 h 94"/>
                  <a:gd name="T50" fmla="*/ 2147483647 w 75"/>
                  <a:gd name="T51" fmla="*/ 2147483647 h 94"/>
                  <a:gd name="T52" fmla="*/ 2147483647 w 75"/>
                  <a:gd name="T53" fmla="*/ 2147483647 h 94"/>
                  <a:gd name="T54" fmla="*/ 2147483647 w 75"/>
                  <a:gd name="T55" fmla="*/ 2147483647 h 94"/>
                  <a:gd name="T56" fmla="*/ 2147483647 w 75"/>
                  <a:gd name="T57" fmla="*/ 2147483647 h 94"/>
                  <a:gd name="T58" fmla="*/ 2147483647 w 75"/>
                  <a:gd name="T59" fmla="*/ 2147483647 h 94"/>
                  <a:gd name="T60" fmla="*/ 2147483647 w 75"/>
                  <a:gd name="T61" fmla="*/ 2147483647 h 94"/>
                  <a:gd name="T62" fmla="*/ 2147483647 w 75"/>
                  <a:gd name="T63" fmla="*/ 2147483647 h 94"/>
                  <a:gd name="T64" fmla="*/ 2147483647 w 75"/>
                  <a:gd name="T65" fmla="*/ 0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4"/>
                  <a:gd name="T101" fmla="*/ 75 w 75"/>
                  <a:gd name="T102" fmla="*/ 94 h 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4">
                    <a:moveTo>
                      <a:pt x="38" y="0"/>
                    </a:moveTo>
                    <a:lnTo>
                      <a:pt x="46" y="1"/>
                    </a:lnTo>
                    <a:lnTo>
                      <a:pt x="53" y="3"/>
                    </a:lnTo>
                    <a:lnTo>
                      <a:pt x="59" y="8"/>
                    </a:lnTo>
                    <a:lnTo>
                      <a:pt x="65" y="13"/>
                    </a:lnTo>
                    <a:lnTo>
                      <a:pt x="70" y="20"/>
                    </a:lnTo>
                    <a:lnTo>
                      <a:pt x="73" y="28"/>
                    </a:lnTo>
                    <a:lnTo>
                      <a:pt x="74" y="38"/>
                    </a:lnTo>
                    <a:lnTo>
                      <a:pt x="75" y="47"/>
                    </a:lnTo>
                    <a:lnTo>
                      <a:pt x="74" y="56"/>
                    </a:lnTo>
                    <a:lnTo>
                      <a:pt x="73" y="65"/>
                    </a:lnTo>
                    <a:lnTo>
                      <a:pt x="70" y="73"/>
                    </a:lnTo>
                    <a:lnTo>
                      <a:pt x="65" y="80"/>
                    </a:lnTo>
                    <a:lnTo>
                      <a:pt x="59" y="86"/>
                    </a:lnTo>
                    <a:lnTo>
                      <a:pt x="53" y="91"/>
                    </a:lnTo>
                    <a:lnTo>
                      <a:pt x="46" y="93"/>
                    </a:lnTo>
                    <a:lnTo>
                      <a:pt x="38" y="94"/>
                    </a:lnTo>
                    <a:lnTo>
                      <a:pt x="30" y="93"/>
                    </a:lnTo>
                    <a:lnTo>
                      <a:pt x="23" y="91"/>
                    </a:lnTo>
                    <a:lnTo>
                      <a:pt x="18" y="86"/>
                    </a:lnTo>
                    <a:lnTo>
                      <a:pt x="12" y="80"/>
                    </a:lnTo>
                    <a:lnTo>
                      <a:pt x="7" y="73"/>
                    </a:lnTo>
                    <a:lnTo>
                      <a:pt x="4" y="65"/>
                    </a:lnTo>
                    <a:lnTo>
                      <a:pt x="2" y="56"/>
                    </a:lnTo>
                    <a:lnTo>
                      <a:pt x="0" y="47"/>
                    </a:lnTo>
                    <a:lnTo>
                      <a:pt x="2" y="38"/>
                    </a:lnTo>
                    <a:lnTo>
                      <a:pt x="4" y="28"/>
                    </a:lnTo>
                    <a:lnTo>
                      <a:pt x="7" y="20"/>
                    </a:lnTo>
                    <a:lnTo>
                      <a:pt x="12" y="13"/>
                    </a:lnTo>
                    <a:lnTo>
                      <a:pt x="18" y="8"/>
                    </a:lnTo>
                    <a:lnTo>
                      <a:pt x="23" y="3"/>
                    </a:lnTo>
                    <a:lnTo>
                      <a:pt x="30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0" name="Freeform 1764"/>
              <p:cNvSpPr>
                <a:spLocks/>
              </p:cNvSpPr>
              <p:nvPr/>
            </p:nvSpPr>
            <p:spPr bwMode="auto">
              <a:xfrm>
                <a:off x="1955877" y="3135084"/>
                <a:ext cx="41719" cy="61686"/>
              </a:xfrm>
              <a:custGeom>
                <a:avLst/>
                <a:gdLst>
                  <a:gd name="T0" fmla="*/ 2147483647 w 46"/>
                  <a:gd name="T1" fmla="*/ 0 h 67"/>
                  <a:gd name="T2" fmla="*/ 2147483647 w 46"/>
                  <a:gd name="T3" fmla="*/ 2147483647 h 67"/>
                  <a:gd name="T4" fmla="*/ 2147483647 w 46"/>
                  <a:gd name="T5" fmla="*/ 2147483647 h 67"/>
                  <a:gd name="T6" fmla="*/ 2147483647 w 46"/>
                  <a:gd name="T7" fmla="*/ 2147483647 h 67"/>
                  <a:gd name="T8" fmla="*/ 2147483647 w 46"/>
                  <a:gd name="T9" fmla="*/ 2147483647 h 67"/>
                  <a:gd name="T10" fmla="*/ 2147483647 w 46"/>
                  <a:gd name="T11" fmla="*/ 2147483647 h 67"/>
                  <a:gd name="T12" fmla="*/ 2147483647 w 46"/>
                  <a:gd name="T13" fmla="*/ 2147483647 h 67"/>
                  <a:gd name="T14" fmla="*/ 2147483647 w 46"/>
                  <a:gd name="T15" fmla="*/ 2147483647 h 67"/>
                  <a:gd name="T16" fmla="*/ 2147483647 w 46"/>
                  <a:gd name="T17" fmla="*/ 2147483647 h 67"/>
                  <a:gd name="T18" fmla="*/ 2147483647 w 46"/>
                  <a:gd name="T19" fmla="*/ 2147483647 h 67"/>
                  <a:gd name="T20" fmla="*/ 2147483647 w 46"/>
                  <a:gd name="T21" fmla="*/ 2147483647 h 67"/>
                  <a:gd name="T22" fmla="*/ 2147483647 w 46"/>
                  <a:gd name="T23" fmla="*/ 2147483647 h 67"/>
                  <a:gd name="T24" fmla="*/ 0 w 46"/>
                  <a:gd name="T25" fmla="*/ 2147483647 h 67"/>
                  <a:gd name="T26" fmla="*/ 2147483647 w 46"/>
                  <a:gd name="T27" fmla="*/ 2147483647 h 67"/>
                  <a:gd name="T28" fmla="*/ 2147483647 w 46"/>
                  <a:gd name="T29" fmla="*/ 2147483647 h 67"/>
                  <a:gd name="T30" fmla="*/ 2147483647 w 46"/>
                  <a:gd name="T31" fmla="*/ 2147483647 h 67"/>
                  <a:gd name="T32" fmla="*/ 2147483647 w 46"/>
                  <a:gd name="T33" fmla="*/ 0 h 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7"/>
                  <a:gd name="T53" fmla="*/ 46 w 46"/>
                  <a:gd name="T54" fmla="*/ 67 h 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7">
                    <a:moveTo>
                      <a:pt x="23" y="0"/>
                    </a:moveTo>
                    <a:lnTo>
                      <a:pt x="33" y="3"/>
                    </a:lnTo>
                    <a:lnTo>
                      <a:pt x="40" y="10"/>
                    </a:lnTo>
                    <a:lnTo>
                      <a:pt x="44" y="21"/>
                    </a:lnTo>
                    <a:lnTo>
                      <a:pt x="46" y="34"/>
                    </a:lnTo>
                    <a:lnTo>
                      <a:pt x="44" y="47"/>
                    </a:lnTo>
                    <a:lnTo>
                      <a:pt x="40" y="57"/>
                    </a:lnTo>
                    <a:lnTo>
                      <a:pt x="33" y="65"/>
                    </a:lnTo>
                    <a:lnTo>
                      <a:pt x="23" y="67"/>
                    </a:lnTo>
                    <a:lnTo>
                      <a:pt x="14" y="65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0" y="34"/>
                    </a:lnTo>
                    <a:lnTo>
                      <a:pt x="3" y="21"/>
                    </a:lnTo>
                    <a:lnTo>
                      <a:pt x="7" y="10"/>
                    </a:lnTo>
                    <a:lnTo>
                      <a:pt x="14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1" name="Freeform 1765"/>
              <p:cNvSpPr>
                <a:spLocks/>
              </p:cNvSpPr>
              <p:nvPr/>
            </p:nvSpPr>
            <p:spPr bwMode="auto">
              <a:xfrm>
                <a:off x="2048381" y="2821211"/>
                <a:ext cx="67112" cy="87087"/>
              </a:xfrm>
              <a:custGeom>
                <a:avLst/>
                <a:gdLst>
                  <a:gd name="T0" fmla="*/ 2147483647 w 75"/>
                  <a:gd name="T1" fmla="*/ 0 h 96"/>
                  <a:gd name="T2" fmla="*/ 2147483647 w 75"/>
                  <a:gd name="T3" fmla="*/ 2147483647 h 96"/>
                  <a:gd name="T4" fmla="*/ 2147483647 w 75"/>
                  <a:gd name="T5" fmla="*/ 2147483647 h 96"/>
                  <a:gd name="T6" fmla="*/ 2147483647 w 75"/>
                  <a:gd name="T7" fmla="*/ 2147483647 h 96"/>
                  <a:gd name="T8" fmla="*/ 2147483647 w 75"/>
                  <a:gd name="T9" fmla="*/ 2147483647 h 96"/>
                  <a:gd name="T10" fmla="*/ 2147483647 w 75"/>
                  <a:gd name="T11" fmla="*/ 2147483647 h 96"/>
                  <a:gd name="T12" fmla="*/ 2147483647 w 75"/>
                  <a:gd name="T13" fmla="*/ 2147483647 h 96"/>
                  <a:gd name="T14" fmla="*/ 2147483647 w 75"/>
                  <a:gd name="T15" fmla="*/ 2147483647 h 96"/>
                  <a:gd name="T16" fmla="*/ 2147483647 w 75"/>
                  <a:gd name="T17" fmla="*/ 2147483647 h 96"/>
                  <a:gd name="T18" fmla="*/ 2147483647 w 75"/>
                  <a:gd name="T19" fmla="*/ 2147483647 h 96"/>
                  <a:gd name="T20" fmla="*/ 2147483647 w 75"/>
                  <a:gd name="T21" fmla="*/ 2147483647 h 96"/>
                  <a:gd name="T22" fmla="*/ 2147483647 w 75"/>
                  <a:gd name="T23" fmla="*/ 2147483647 h 96"/>
                  <a:gd name="T24" fmla="*/ 2147483647 w 75"/>
                  <a:gd name="T25" fmla="*/ 2147483647 h 96"/>
                  <a:gd name="T26" fmla="*/ 2147483647 w 75"/>
                  <a:gd name="T27" fmla="*/ 2147483647 h 96"/>
                  <a:gd name="T28" fmla="*/ 2147483647 w 75"/>
                  <a:gd name="T29" fmla="*/ 2147483647 h 96"/>
                  <a:gd name="T30" fmla="*/ 2147483647 w 75"/>
                  <a:gd name="T31" fmla="*/ 2147483647 h 96"/>
                  <a:gd name="T32" fmla="*/ 2147483647 w 75"/>
                  <a:gd name="T33" fmla="*/ 2147483647 h 96"/>
                  <a:gd name="T34" fmla="*/ 2147483647 w 75"/>
                  <a:gd name="T35" fmla="*/ 2147483647 h 96"/>
                  <a:gd name="T36" fmla="*/ 2147483647 w 75"/>
                  <a:gd name="T37" fmla="*/ 2147483647 h 96"/>
                  <a:gd name="T38" fmla="*/ 2147483647 w 75"/>
                  <a:gd name="T39" fmla="*/ 2147483647 h 96"/>
                  <a:gd name="T40" fmla="*/ 2147483647 w 75"/>
                  <a:gd name="T41" fmla="*/ 2147483647 h 96"/>
                  <a:gd name="T42" fmla="*/ 2147483647 w 75"/>
                  <a:gd name="T43" fmla="*/ 2147483647 h 96"/>
                  <a:gd name="T44" fmla="*/ 2147483647 w 75"/>
                  <a:gd name="T45" fmla="*/ 2147483647 h 96"/>
                  <a:gd name="T46" fmla="*/ 2147483647 w 75"/>
                  <a:gd name="T47" fmla="*/ 2147483647 h 96"/>
                  <a:gd name="T48" fmla="*/ 0 w 75"/>
                  <a:gd name="T49" fmla="*/ 2147483647 h 96"/>
                  <a:gd name="T50" fmla="*/ 2147483647 w 75"/>
                  <a:gd name="T51" fmla="*/ 2147483647 h 96"/>
                  <a:gd name="T52" fmla="*/ 2147483647 w 75"/>
                  <a:gd name="T53" fmla="*/ 2147483647 h 96"/>
                  <a:gd name="T54" fmla="*/ 2147483647 w 75"/>
                  <a:gd name="T55" fmla="*/ 2147483647 h 96"/>
                  <a:gd name="T56" fmla="*/ 2147483647 w 75"/>
                  <a:gd name="T57" fmla="*/ 2147483647 h 96"/>
                  <a:gd name="T58" fmla="*/ 2147483647 w 75"/>
                  <a:gd name="T59" fmla="*/ 2147483647 h 96"/>
                  <a:gd name="T60" fmla="*/ 2147483647 w 75"/>
                  <a:gd name="T61" fmla="*/ 2147483647 h 96"/>
                  <a:gd name="T62" fmla="*/ 2147483647 w 75"/>
                  <a:gd name="T63" fmla="*/ 2147483647 h 96"/>
                  <a:gd name="T64" fmla="*/ 2147483647 w 75"/>
                  <a:gd name="T65" fmla="*/ 0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6"/>
                  <a:gd name="T101" fmla="*/ 75 w 75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6">
                    <a:moveTo>
                      <a:pt x="38" y="0"/>
                    </a:moveTo>
                    <a:lnTo>
                      <a:pt x="46" y="2"/>
                    </a:lnTo>
                    <a:lnTo>
                      <a:pt x="53" y="4"/>
                    </a:lnTo>
                    <a:lnTo>
                      <a:pt x="58" y="9"/>
                    </a:lnTo>
                    <a:lnTo>
                      <a:pt x="64" y="14"/>
                    </a:lnTo>
                    <a:lnTo>
                      <a:pt x="69" y="21"/>
                    </a:lnTo>
                    <a:lnTo>
                      <a:pt x="72" y="29"/>
                    </a:lnTo>
                    <a:lnTo>
                      <a:pt x="73" y="39"/>
                    </a:lnTo>
                    <a:lnTo>
                      <a:pt x="75" y="48"/>
                    </a:lnTo>
                    <a:lnTo>
                      <a:pt x="73" y="57"/>
                    </a:lnTo>
                    <a:lnTo>
                      <a:pt x="72" y="66"/>
                    </a:lnTo>
                    <a:lnTo>
                      <a:pt x="69" y="74"/>
                    </a:lnTo>
                    <a:lnTo>
                      <a:pt x="64" y="82"/>
                    </a:lnTo>
                    <a:lnTo>
                      <a:pt x="58" y="88"/>
                    </a:lnTo>
                    <a:lnTo>
                      <a:pt x="53" y="93"/>
                    </a:lnTo>
                    <a:lnTo>
                      <a:pt x="46" y="95"/>
                    </a:lnTo>
                    <a:lnTo>
                      <a:pt x="38" y="96"/>
                    </a:lnTo>
                    <a:lnTo>
                      <a:pt x="30" y="95"/>
                    </a:lnTo>
                    <a:lnTo>
                      <a:pt x="23" y="93"/>
                    </a:lnTo>
                    <a:lnTo>
                      <a:pt x="17" y="88"/>
                    </a:lnTo>
                    <a:lnTo>
                      <a:pt x="11" y="82"/>
                    </a:lnTo>
                    <a:lnTo>
                      <a:pt x="7" y="74"/>
                    </a:lnTo>
                    <a:lnTo>
                      <a:pt x="3" y="66"/>
                    </a:lnTo>
                    <a:lnTo>
                      <a:pt x="1" y="57"/>
                    </a:lnTo>
                    <a:lnTo>
                      <a:pt x="0" y="48"/>
                    </a:lnTo>
                    <a:lnTo>
                      <a:pt x="1" y="39"/>
                    </a:lnTo>
                    <a:lnTo>
                      <a:pt x="3" y="29"/>
                    </a:lnTo>
                    <a:lnTo>
                      <a:pt x="7" y="21"/>
                    </a:lnTo>
                    <a:lnTo>
                      <a:pt x="11" y="14"/>
                    </a:lnTo>
                    <a:lnTo>
                      <a:pt x="17" y="9"/>
                    </a:lnTo>
                    <a:lnTo>
                      <a:pt x="23" y="4"/>
                    </a:lnTo>
                    <a:lnTo>
                      <a:pt x="30" y="2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" name="Freeform 1766"/>
              <p:cNvSpPr>
                <a:spLocks/>
              </p:cNvSpPr>
              <p:nvPr/>
            </p:nvSpPr>
            <p:spPr bwMode="auto">
              <a:xfrm>
                <a:off x="2061079" y="2833910"/>
                <a:ext cx="41719" cy="59873"/>
              </a:xfrm>
              <a:custGeom>
                <a:avLst/>
                <a:gdLst>
                  <a:gd name="T0" fmla="*/ 2147483647 w 45"/>
                  <a:gd name="T1" fmla="*/ 0 h 66"/>
                  <a:gd name="T2" fmla="*/ 2147483647 w 45"/>
                  <a:gd name="T3" fmla="*/ 2147483647 h 66"/>
                  <a:gd name="T4" fmla="*/ 2147483647 w 45"/>
                  <a:gd name="T5" fmla="*/ 2147483647 h 66"/>
                  <a:gd name="T6" fmla="*/ 2147483647 w 45"/>
                  <a:gd name="T7" fmla="*/ 2147483647 h 66"/>
                  <a:gd name="T8" fmla="*/ 2147483647 w 45"/>
                  <a:gd name="T9" fmla="*/ 2147483647 h 66"/>
                  <a:gd name="T10" fmla="*/ 2147483647 w 45"/>
                  <a:gd name="T11" fmla="*/ 2147483647 h 66"/>
                  <a:gd name="T12" fmla="*/ 2147483647 w 45"/>
                  <a:gd name="T13" fmla="*/ 2147483647 h 66"/>
                  <a:gd name="T14" fmla="*/ 2147483647 w 45"/>
                  <a:gd name="T15" fmla="*/ 2147483647 h 66"/>
                  <a:gd name="T16" fmla="*/ 2147483647 w 45"/>
                  <a:gd name="T17" fmla="*/ 2147483647 h 66"/>
                  <a:gd name="T18" fmla="*/ 2147483647 w 45"/>
                  <a:gd name="T19" fmla="*/ 2147483647 h 66"/>
                  <a:gd name="T20" fmla="*/ 2147483647 w 45"/>
                  <a:gd name="T21" fmla="*/ 2147483647 h 66"/>
                  <a:gd name="T22" fmla="*/ 2147483647 w 45"/>
                  <a:gd name="T23" fmla="*/ 2147483647 h 66"/>
                  <a:gd name="T24" fmla="*/ 0 w 45"/>
                  <a:gd name="T25" fmla="*/ 2147483647 h 66"/>
                  <a:gd name="T26" fmla="*/ 2147483647 w 45"/>
                  <a:gd name="T27" fmla="*/ 2147483647 h 66"/>
                  <a:gd name="T28" fmla="*/ 2147483647 w 45"/>
                  <a:gd name="T29" fmla="*/ 2147483647 h 66"/>
                  <a:gd name="T30" fmla="*/ 2147483647 w 45"/>
                  <a:gd name="T31" fmla="*/ 2147483647 h 66"/>
                  <a:gd name="T32" fmla="*/ 2147483647 w 45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66"/>
                  <a:gd name="T53" fmla="*/ 45 w 45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66">
                    <a:moveTo>
                      <a:pt x="23" y="0"/>
                    </a:moveTo>
                    <a:lnTo>
                      <a:pt x="32" y="3"/>
                    </a:lnTo>
                    <a:lnTo>
                      <a:pt x="39" y="10"/>
                    </a:lnTo>
                    <a:lnTo>
                      <a:pt x="43" y="20"/>
                    </a:lnTo>
                    <a:lnTo>
                      <a:pt x="45" y="33"/>
                    </a:lnTo>
                    <a:lnTo>
                      <a:pt x="43" y="45"/>
                    </a:lnTo>
                    <a:lnTo>
                      <a:pt x="39" y="56"/>
                    </a:lnTo>
                    <a:lnTo>
                      <a:pt x="32" y="64"/>
                    </a:lnTo>
                    <a:lnTo>
                      <a:pt x="23" y="66"/>
                    </a:lnTo>
                    <a:lnTo>
                      <a:pt x="14" y="64"/>
                    </a:lnTo>
                    <a:lnTo>
                      <a:pt x="7" y="56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7" y="10"/>
                    </a:lnTo>
                    <a:lnTo>
                      <a:pt x="14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3" name="Freeform 1767"/>
              <p:cNvSpPr>
                <a:spLocks/>
              </p:cNvSpPr>
              <p:nvPr/>
            </p:nvSpPr>
            <p:spPr bwMode="auto">
              <a:xfrm>
                <a:off x="2175349" y="3109684"/>
                <a:ext cx="67112" cy="87087"/>
              </a:xfrm>
              <a:custGeom>
                <a:avLst/>
                <a:gdLst>
                  <a:gd name="T0" fmla="*/ 2147483647 w 75"/>
                  <a:gd name="T1" fmla="*/ 0 h 95"/>
                  <a:gd name="T2" fmla="*/ 2147483647 w 75"/>
                  <a:gd name="T3" fmla="*/ 2147483647 h 95"/>
                  <a:gd name="T4" fmla="*/ 2147483647 w 75"/>
                  <a:gd name="T5" fmla="*/ 2147483647 h 95"/>
                  <a:gd name="T6" fmla="*/ 2147483647 w 75"/>
                  <a:gd name="T7" fmla="*/ 2147483647 h 95"/>
                  <a:gd name="T8" fmla="*/ 2147483647 w 75"/>
                  <a:gd name="T9" fmla="*/ 2147483647 h 95"/>
                  <a:gd name="T10" fmla="*/ 2147483647 w 75"/>
                  <a:gd name="T11" fmla="*/ 2147483647 h 95"/>
                  <a:gd name="T12" fmla="*/ 2147483647 w 75"/>
                  <a:gd name="T13" fmla="*/ 2147483647 h 95"/>
                  <a:gd name="T14" fmla="*/ 2147483647 w 75"/>
                  <a:gd name="T15" fmla="*/ 2147483647 h 95"/>
                  <a:gd name="T16" fmla="*/ 2147483647 w 75"/>
                  <a:gd name="T17" fmla="*/ 2147483647 h 95"/>
                  <a:gd name="T18" fmla="*/ 2147483647 w 75"/>
                  <a:gd name="T19" fmla="*/ 2147483647 h 95"/>
                  <a:gd name="T20" fmla="*/ 2147483647 w 75"/>
                  <a:gd name="T21" fmla="*/ 2147483647 h 95"/>
                  <a:gd name="T22" fmla="*/ 2147483647 w 75"/>
                  <a:gd name="T23" fmla="*/ 2147483647 h 95"/>
                  <a:gd name="T24" fmla="*/ 2147483647 w 75"/>
                  <a:gd name="T25" fmla="*/ 2147483647 h 95"/>
                  <a:gd name="T26" fmla="*/ 2147483647 w 75"/>
                  <a:gd name="T27" fmla="*/ 2147483647 h 95"/>
                  <a:gd name="T28" fmla="*/ 2147483647 w 75"/>
                  <a:gd name="T29" fmla="*/ 2147483647 h 95"/>
                  <a:gd name="T30" fmla="*/ 2147483647 w 75"/>
                  <a:gd name="T31" fmla="*/ 2147483647 h 95"/>
                  <a:gd name="T32" fmla="*/ 2147483647 w 75"/>
                  <a:gd name="T33" fmla="*/ 2147483647 h 95"/>
                  <a:gd name="T34" fmla="*/ 2147483647 w 75"/>
                  <a:gd name="T35" fmla="*/ 2147483647 h 95"/>
                  <a:gd name="T36" fmla="*/ 2147483647 w 75"/>
                  <a:gd name="T37" fmla="*/ 2147483647 h 95"/>
                  <a:gd name="T38" fmla="*/ 2147483647 w 75"/>
                  <a:gd name="T39" fmla="*/ 2147483647 h 95"/>
                  <a:gd name="T40" fmla="*/ 2147483647 w 75"/>
                  <a:gd name="T41" fmla="*/ 2147483647 h 95"/>
                  <a:gd name="T42" fmla="*/ 2147483647 w 75"/>
                  <a:gd name="T43" fmla="*/ 2147483647 h 95"/>
                  <a:gd name="T44" fmla="*/ 2147483647 w 75"/>
                  <a:gd name="T45" fmla="*/ 2147483647 h 95"/>
                  <a:gd name="T46" fmla="*/ 2147483647 w 75"/>
                  <a:gd name="T47" fmla="*/ 2147483647 h 95"/>
                  <a:gd name="T48" fmla="*/ 0 w 75"/>
                  <a:gd name="T49" fmla="*/ 2147483647 h 95"/>
                  <a:gd name="T50" fmla="*/ 2147483647 w 75"/>
                  <a:gd name="T51" fmla="*/ 2147483647 h 95"/>
                  <a:gd name="T52" fmla="*/ 2147483647 w 75"/>
                  <a:gd name="T53" fmla="*/ 2147483647 h 95"/>
                  <a:gd name="T54" fmla="*/ 2147483647 w 75"/>
                  <a:gd name="T55" fmla="*/ 2147483647 h 95"/>
                  <a:gd name="T56" fmla="*/ 2147483647 w 75"/>
                  <a:gd name="T57" fmla="*/ 2147483647 h 95"/>
                  <a:gd name="T58" fmla="*/ 2147483647 w 75"/>
                  <a:gd name="T59" fmla="*/ 2147483647 h 95"/>
                  <a:gd name="T60" fmla="*/ 2147483647 w 75"/>
                  <a:gd name="T61" fmla="*/ 2147483647 h 95"/>
                  <a:gd name="T62" fmla="*/ 2147483647 w 75"/>
                  <a:gd name="T63" fmla="*/ 2147483647 h 95"/>
                  <a:gd name="T64" fmla="*/ 2147483647 w 75"/>
                  <a:gd name="T65" fmla="*/ 0 h 9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5"/>
                  <a:gd name="T101" fmla="*/ 75 w 75"/>
                  <a:gd name="T102" fmla="*/ 95 h 9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5">
                    <a:moveTo>
                      <a:pt x="37" y="0"/>
                    </a:moveTo>
                    <a:lnTo>
                      <a:pt x="45" y="1"/>
                    </a:lnTo>
                    <a:lnTo>
                      <a:pt x="52" y="3"/>
                    </a:lnTo>
                    <a:lnTo>
                      <a:pt x="58" y="8"/>
                    </a:lnTo>
                    <a:lnTo>
                      <a:pt x="63" y="13"/>
                    </a:lnTo>
                    <a:lnTo>
                      <a:pt x="68" y="20"/>
                    </a:lnTo>
                    <a:lnTo>
                      <a:pt x="72" y="28"/>
                    </a:lnTo>
                    <a:lnTo>
                      <a:pt x="74" y="38"/>
                    </a:lnTo>
                    <a:lnTo>
                      <a:pt x="75" y="47"/>
                    </a:lnTo>
                    <a:lnTo>
                      <a:pt x="74" y="56"/>
                    </a:lnTo>
                    <a:lnTo>
                      <a:pt x="72" y="65"/>
                    </a:lnTo>
                    <a:lnTo>
                      <a:pt x="68" y="73"/>
                    </a:lnTo>
                    <a:lnTo>
                      <a:pt x="63" y="81"/>
                    </a:lnTo>
                    <a:lnTo>
                      <a:pt x="58" y="87"/>
                    </a:lnTo>
                    <a:lnTo>
                      <a:pt x="52" y="92"/>
                    </a:lnTo>
                    <a:lnTo>
                      <a:pt x="45" y="94"/>
                    </a:lnTo>
                    <a:lnTo>
                      <a:pt x="37" y="95"/>
                    </a:lnTo>
                    <a:lnTo>
                      <a:pt x="29" y="94"/>
                    </a:lnTo>
                    <a:lnTo>
                      <a:pt x="22" y="92"/>
                    </a:lnTo>
                    <a:lnTo>
                      <a:pt x="16" y="87"/>
                    </a:lnTo>
                    <a:lnTo>
                      <a:pt x="10" y="81"/>
                    </a:lnTo>
                    <a:lnTo>
                      <a:pt x="6" y="73"/>
                    </a:lnTo>
                    <a:lnTo>
                      <a:pt x="2" y="65"/>
                    </a:lnTo>
                    <a:lnTo>
                      <a:pt x="1" y="56"/>
                    </a:lnTo>
                    <a:lnTo>
                      <a:pt x="0" y="47"/>
                    </a:lnTo>
                    <a:lnTo>
                      <a:pt x="1" y="38"/>
                    </a:lnTo>
                    <a:lnTo>
                      <a:pt x="2" y="28"/>
                    </a:lnTo>
                    <a:lnTo>
                      <a:pt x="6" y="20"/>
                    </a:lnTo>
                    <a:lnTo>
                      <a:pt x="10" y="13"/>
                    </a:lnTo>
                    <a:lnTo>
                      <a:pt x="16" y="8"/>
                    </a:lnTo>
                    <a:lnTo>
                      <a:pt x="22" y="3"/>
                    </a:lnTo>
                    <a:lnTo>
                      <a:pt x="29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4" name="Freeform 1768"/>
              <p:cNvSpPr>
                <a:spLocks/>
              </p:cNvSpPr>
              <p:nvPr/>
            </p:nvSpPr>
            <p:spPr bwMode="auto">
              <a:xfrm>
                <a:off x="2186232" y="3122385"/>
                <a:ext cx="43532" cy="59873"/>
              </a:xfrm>
              <a:custGeom>
                <a:avLst/>
                <a:gdLst>
                  <a:gd name="T0" fmla="*/ 2147483647 w 46"/>
                  <a:gd name="T1" fmla="*/ 0 h 65"/>
                  <a:gd name="T2" fmla="*/ 2147483647 w 46"/>
                  <a:gd name="T3" fmla="*/ 2147483647 h 65"/>
                  <a:gd name="T4" fmla="*/ 2147483647 w 46"/>
                  <a:gd name="T5" fmla="*/ 2147483647 h 65"/>
                  <a:gd name="T6" fmla="*/ 2147483647 w 46"/>
                  <a:gd name="T7" fmla="*/ 2147483647 h 65"/>
                  <a:gd name="T8" fmla="*/ 2147483647 w 46"/>
                  <a:gd name="T9" fmla="*/ 2147483647 h 65"/>
                  <a:gd name="T10" fmla="*/ 2147483647 w 46"/>
                  <a:gd name="T11" fmla="*/ 2147483647 h 65"/>
                  <a:gd name="T12" fmla="*/ 2147483647 w 46"/>
                  <a:gd name="T13" fmla="*/ 2147483647 h 65"/>
                  <a:gd name="T14" fmla="*/ 2147483647 w 46"/>
                  <a:gd name="T15" fmla="*/ 2147483647 h 65"/>
                  <a:gd name="T16" fmla="*/ 2147483647 w 46"/>
                  <a:gd name="T17" fmla="*/ 2147483647 h 65"/>
                  <a:gd name="T18" fmla="*/ 2147483647 w 46"/>
                  <a:gd name="T19" fmla="*/ 2147483647 h 65"/>
                  <a:gd name="T20" fmla="*/ 2147483647 w 46"/>
                  <a:gd name="T21" fmla="*/ 2147483647 h 65"/>
                  <a:gd name="T22" fmla="*/ 2147483647 w 46"/>
                  <a:gd name="T23" fmla="*/ 2147483647 h 65"/>
                  <a:gd name="T24" fmla="*/ 0 w 46"/>
                  <a:gd name="T25" fmla="*/ 2147483647 h 65"/>
                  <a:gd name="T26" fmla="*/ 2147483647 w 46"/>
                  <a:gd name="T27" fmla="*/ 2147483647 h 65"/>
                  <a:gd name="T28" fmla="*/ 2147483647 w 46"/>
                  <a:gd name="T29" fmla="*/ 2147483647 h 65"/>
                  <a:gd name="T30" fmla="*/ 2147483647 w 46"/>
                  <a:gd name="T31" fmla="*/ 2147483647 h 65"/>
                  <a:gd name="T32" fmla="*/ 2147483647 w 46"/>
                  <a:gd name="T33" fmla="*/ 0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5"/>
                  <a:gd name="T53" fmla="*/ 46 w 46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5">
                    <a:moveTo>
                      <a:pt x="23" y="0"/>
                    </a:moveTo>
                    <a:lnTo>
                      <a:pt x="32" y="2"/>
                    </a:lnTo>
                    <a:lnTo>
                      <a:pt x="39" y="9"/>
                    </a:lnTo>
                    <a:lnTo>
                      <a:pt x="44" y="19"/>
                    </a:lnTo>
                    <a:lnTo>
                      <a:pt x="46" y="32"/>
                    </a:lnTo>
                    <a:lnTo>
                      <a:pt x="44" y="45"/>
                    </a:lnTo>
                    <a:lnTo>
                      <a:pt x="39" y="55"/>
                    </a:lnTo>
                    <a:lnTo>
                      <a:pt x="32" y="63"/>
                    </a:lnTo>
                    <a:lnTo>
                      <a:pt x="23" y="65"/>
                    </a:lnTo>
                    <a:lnTo>
                      <a:pt x="14" y="63"/>
                    </a:lnTo>
                    <a:lnTo>
                      <a:pt x="7" y="55"/>
                    </a:lnTo>
                    <a:lnTo>
                      <a:pt x="2" y="45"/>
                    </a:lnTo>
                    <a:lnTo>
                      <a:pt x="0" y="32"/>
                    </a:lnTo>
                    <a:lnTo>
                      <a:pt x="2" y="19"/>
                    </a:lnTo>
                    <a:lnTo>
                      <a:pt x="7" y="9"/>
                    </a:lnTo>
                    <a:lnTo>
                      <a:pt x="14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5" name="Freeform 1769"/>
              <p:cNvSpPr>
                <a:spLocks/>
              </p:cNvSpPr>
              <p:nvPr/>
            </p:nvSpPr>
            <p:spPr bwMode="auto">
              <a:xfrm>
                <a:off x="1424425" y="2226119"/>
                <a:ext cx="67112" cy="85273"/>
              </a:xfrm>
              <a:custGeom>
                <a:avLst/>
                <a:gdLst>
                  <a:gd name="T0" fmla="*/ 2147483647 w 75"/>
                  <a:gd name="T1" fmla="*/ 0 h 93"/>
                  <a:gd name="T2" fmla="*/ 2147483647 w 75"/>
                  <a:gd name="T3" fmla="*/ 2147483647 h 93"/>
                  <a:gd name="T4" fmla="*/ 2147483647 w 75"/>
                  <a:gd name="T5" fmla="*/ 2147483647 h 93"/>
                  <a:gd name="T6" fmla="*/ 2147483647 w 75"/>
                  <a:gd name="T7" fmla="*/ 2147483647 h 93"/>
                  <a:gd name="T8" fmla="*/ 2147483647 w 75"/>
                  <a:gd name="T9" fmla="*/ 2147483647 h 93"/>
                  <a:gd name="T10" fmla="*/ 2147483647 w 75"/>
                  <a:gd name="T11" fmla="*/ 2147483647 h 93"/>
                  <a:gd name="T12" fmla="*/ 2147483647 w 75"/>
                  <a:gd name="T13" fmla="*/ 2147483647 h 93"/>
                  <a:gd name="T14" fmla="*/ 2147483647 w 75"/>
                  <a:gd name="T15" fmla="*/ 2147483647 h 93"/>
                  <a:gd name="T16" fmla="*/ 2147483647 w 75"/>
                  <a:gd name="T17" fmla="*/ 2147483647 h 93"/>
                  <a:gd name="T18" fmla="*/ 2147483647 w 75"/>
                  <a:gd name="T19" fmla="*/ 2147483647 h 93"/>
                  <a:gd name="T20" fmla="*/ 2147483647 w 75"/>
                  <a:gd name="T21" fmla="*/ 2147483647 h 93"/>
                  <a:gd name="T22" fmla="*/ 2147483647 w 75"/>
                  <a:gd name="T23" fmla="*/ 2147483647 h 93"/>
                  <a:gd name="T24" fmla="*/ 2147483647 w 75"/>
                  <a:gd name="T25" fmla="*/ 2147483647 h 93"/>
                  <a:gd name="T26" fmla="*/ 2147483647 w 75"/>
                  <a:gd name="T27" fmla="*/ 2147483647 h 93"/>
                  <a:gd name="T28" fmla="*/ 2147483647 w 75"/>
                  <a:gd name="T29" fmla="*/ 2147483647 h 93"/>
                  <a:gd name="T30" fmla="*/ 2147483647 w 75"/>
                  <a:gd name="T31" fmla="*/ 2147483647 h 93"/>
                  <a:gd name="T32" fmla="*/ 2147483647 w 75"/>
                  <a:gd name="T33" fmla="*/ 2147483647 h 93"/>
                  <a:gd name="T34" fmla="*/ 2147483647 w 75"/>
                  <a:gd name="T35" fmla="*/ 2147483647 h 93"/>
                  <a:gd name="T36" fmla="*/ 2147483647 w 75"/>
                  <a:gd name="T37" fmla="*/ 2147483647 h 93"/>
                  <a:gd name="T38" fmla="*/ 2147483647 w 75"/>
                  <a:gd name="T39" fmla="*/ 2147483647 h 93"/>
                  <a:gd name="T40" fmla="*/ 2147483647 w 75"/>
                  <a:gd name="T41" fmla="*/ 2147483647 h 93"/>
                  <a:gd name="T42" fmla="*/ 2147483647 w 75"/>
                  <a:gd name="T43" fmla="*/ 2147483647 h 93"/>
                  <a:gd name="T44" fmla="*/ 2147483647 w 75"/>
                  <a:gd name="T45" fmla="*/ 2147483647 h 93"/>
                  <a:gd name="T46" fmla="*/ 2147483647 w 75"/>
                  <a:gd name="T47" fmla="*/ 2147483647 h 93"/>
                  <a:gd name="T48" fmla="*/ 0 w 75"/>
                  <a:gd name="T49" fmla="*/ 2147483647 h 93"/>
                  <a:gd name="T50" fmla="*/ 2147483647 w 75"/>
                  <a:gd name="T51" fmla="*/ 2147483647 h 93"/>
                  <a:gd name="T52" fmla="*/ 2147483647 w 75"/>
                  <a:gd name="T53" fmla="*/ 2147483647 h 93"/>
                  <a:gd name="T54" fmla="*/ 2147483647 w 75"/>
                  <a:gd name="T55" fmla="*/ 2147483647 h 93"/>
                  <a:gd name="T56" fmla="*/ 2147483647 w 75"/>
                  <a:gd name="T57" fmla="*/ 2147483647 h 93"/>
                  <a:gd name="T58" fmla="*/ 2147483647 w 75"/>
                  <a:gd name="T59" fmla="*/ 2147483647 h 93"/>
                  <a:gd name="T60" fmla="*/ 2147483647 w 75"/>
                  <a:gd name="T61" fmla="*/ 2147483647 h 93"/>
                  <a:gd name="T62" fmla="*/ 2147483647 w 75"/>
                  <a:gd name="T63" fmla="*/ 2147483647 h 93"/>
                  <a:gd name="T64" fmla="*/ 2147483647 w 75"/>
                  <a:gd name="T65" fmla="*/ 0 h 9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3"/>
                  <a:gd name="T101" fmla="*/ 75 w 75"/>
                  <a:gd name="T102" fmla="*/ 93 h 9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3">
                    <a:moveTo>
                      <a:pt x="38" y="0"/>
                    </a:moveTo>
                    <a:lnTo>
                      <a:pt x="46" y="1"/>
                    </a:lnTo>
                    <a:lnTo>
                      <a:pt x="53" y="3"/>
                    </a:lnTo>
                    <a:lnTo>
                      <a:pt x="59" y="8"/>
                    </a:lnTo>
                    <a:lnTo>
                      <a:pt x="65" y="14"/>
                    </a:lnTo>
                    <a:lnTo>
                      <a:pt x="69" y="21"/>
                    </a:lnTo>
                    <a:lnTo>
                      <a:pt x="73" y="29"/>
                    </a:lnTo>
                    <a:lnTo>
                      <a:pt x="74" y="38"/>
                    </a:lnTo>
                    <a:lnTo>
                      <a:pt x="75" y="47"/>
                    </a:lnTo>
                    <a:lnTo>
                      <a:pt x="74" y="56"/>
                    </a:lnTo>
                    <a:lnTo>
                      <a:pt x="73" y="66"/>
                    </a:lnTo>
                    <a:lnTo>
                      <a:pt x="69" y="74"/>
                    </a:lnTo>
                    <a:lnTo>
                      <a:pt x="65" y="80"/>
                    </a:lnTo>
                    <a:lnTo>
                      <a:pt x="59" y="85"/>
                    </a:lnTo>
                    <a:lnTo>
                      <a:pt x="53" y="90"/>
                    </a:lnTo>
                    <a:lnTo>
                      <a:pt x="46" y="92"/>
                    </a:lnTo>
                    <a:lnTo>
                      <a:pt x="38" y="93"/>
                    </a:lnTo>
                    <a:lnTo>
                      <a:pt x="30" y="92"/>
                    </a:lnTo>
                    <a:lnTo>
                      <a:pt x="23" y="90"/>
                    </a:lnTo>
                    <a:lnTo>
                      <a:pt x="17" y="85"/>
                    </a:lnTo>
                    <a:lnTo>
                      <a:pt x="12" y="80"/>
                    </a:lnTo>
                    <a:lnTo>
                      <a:pt x="7" y="74"/>
                    </a:lnTo>
                    <a:lnTo>
                      <a:pt x="4" y="66"/>
                    </a:lnTo>
                    <a:lnTo>
                      <a:pt x="1" y="56"/>
                    </a:lnTo>
                    <a:lnTo>
                      <a:pt x="0" y="47"/>
                    </a:lnTo>
                    <a:lnTo>
                      <a:pt x="1" y="38"/>
                    </a:lnTo>
                    <a:lnTo>
                      <a:pt x="4" y="29"/>
                    </a:lnTo>
                    <a:lnTo>
                      <a:pt x="7" y="21"/>
                    </a:lnTo>
                    <a:lnTo>
                      <a:pt x="12" y="14"/>
                    </a:lnTo>
                    <a:lnTo>
                      <a:pt x="17" y="8"/>
                    </a:lnTo>
                    <a:lnTo>
                      <a:pt x="23" y="3"/>
                    </a:lnTo>
                    <a:lnTo>
                      <a:pt x="30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6" name="Freeform 1770"/>
              <p:cNvSpPr>
                <a:spLocks/>
              </p:cNvSpPr>
              <p:nvPr/>
            </p:nvSpPr>
            <p:spPr bwMode="auto">
              <a:xfrm>
                <a:off x="1438936" y="2238819"/>
                <a:ext cx="41719" cy="61686"/>
              </a:xfrm>
              <a:custGeom>
                <a:avLst/>
                <a:gdLst>
                  <a:gd name="T0" fmla="*/ 2147483647 w 46"/>
                  <a:gd name="T1" fmla="*/ 0 h 66"/>
                  <a:gd name="T2" fmla="*/ 2147483647 w 46"/>
                  <a:gd name="T3" fmla="*/ 2147483647 h 66"/>
                  <a:gd name="T4" fmla="*/ 2147483647 w 46"/>
                  <a:gd name="T5" fmla="*/ 2147483647 h 66"/>
                  <a:gd name="T6" fmla="*/ 2147483647 w 46"/>
                  <a:gd name="T7" fmla="*/ 2147483647 h 66"/>
                  <a:gd name="T8" fmla="*/ 2147483647 w 46"/>
                  <a:gd name="T9" fmla="*/ 2147483647 h 66"/>
                  <a:gd name="T10" fmla="*/ 2147483647 w 46"/>
                  <a:gd name="T11" fmla="*/ 2147483647 h 66"/>
                  <a:gd name="T12" fmla="*/ 2147483647 w 46"/>
                  <a:gd name="T13" fmla="*/ 2147483647 h 66"/>
                  <a:gd name="T14" fmla="*/ 2147483647 w 46"/>
                  <a:gd name="T15" fmla="*/ 2147483647 h 66"/>
                  <a:gd name="T16" fmla="*/ 2147483647 w 46"/>
                  <a:gd name="T17" fmla="*/ 2147483647 h 66"/>
                  <a:gd name="T18" fmla="*/ 2147483647 w 46"/>
                  <a:gd name="T19" fmla="*/ 2147483647 h 66"/>
                  <a:gd name="T20" fmla="*/ 2147483647 w 46"/>
                  <a:gd name="T21" fmla="*/ 2147483647 h 66"/>
                  <a:gd name="T22" fmla="*/ 2147483647 w 46"/>
                  <a:gd name="T23" fmla="*/ 2147483647 h 66"/>
                  <a:gd name="T24" fmla="*/ 0 w 46"/>
                  <a:gd name="T25" fmla="*/ 2147483647 h 66"/>
                  <a:gd name="T26" fmla="*/ 2147483647 w 46"/>
                  <a:gd name="T27" fmla="*/ 2147483647 h 66"/>
                  <a:gd name="T28" fmla="*/ 2147483647 w 46"/>
                  <a:gd name="T29" fmla="*/ 2147483647 h 66"/>
                  <a:gd name="T30" fmla="*/ 2147483647 w 46"/>
                  <a:gd name="T31" fmla="*/ 2147483647 h 66"/>
                  <a:gd name="T32" fmla="*/ 2147483647 w 46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6"/>
                  <a:gd name="T53" fmla="*/ 46 w 46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6">
                    <a:moveTo>
                      <a:pt x="23" y="0"/>
                    </a:moveTo>
                    <a:lnTo>
                      <a:pt x="32" y="2"/>
                    </a:lnTo>
                    <a:lnTo>
                      <a:pt x="39" y="9"/>
                    </a:lnTo>
                    <a:lnTo>
                      <a:pt x="44" y="20"/>
                    </a:lnTo>
                    <a:lnTo>
                      <a:pt x="46" y="33"/>
                    </a:lnTo>
                    <a:lnTo>
                      <a:pt x="44" y="46"/>
                    </a:lnTo>
                    <a:lnTo>
                      <a:pt x="39" y="56"/>
                    </a:lnTo>
                    <a:lnTo>
                      <a:pt x="32" y="64"/>
                    </a:lnTo>
                    <a:lnTo>
                      <a:pt x="23" y="66"/>
                    </a:lnTo>
                    <a:lnTo>
                      <a:pt x="14" y="64"/>
                    </a:lnTo>
                    <a:lnTo>
                      <a:pt x="7" y="56"/>
                    </a:lnTo>
                    <a:lnTo>
                      <a:pt x="2" y="46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7" y="9"/>
                    </a:lnTo>
                    <a:lnTo>
                      <a:pt x="14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7" name="Freeform 1771"/>
              <p:cNvSpPr>
                <a:spLocks/>
              </p:cNvSpPr>
              <p:nvPr/>
            </p:nvSpPr>
            <p:spPr bwMode="auto">
              <a:xfrm>
                <a:off x="1464329" y="3127827"/>
                <a:ext cx="67112" cy="85273"/>
              </a:xfrm>
              <a:custGeom>
                <a:avLst/>
                <a:gdLst>
                  <a:gd name="T0" fmla="*/ 2147483647 w 75"/>
                  <a:gd name="T1" fmla="*/ 0 h 96"/>
                  <a:gd name="T2" fmla="*/ 2147483647 w 75"/>
                  <a:gd name="T3" fmla="*/ 2147483647 h 96"/>
                  <a:gd name="T4" fmla="*/ 2147483647 w 75"/>
                  <a:gd name="T5" fmla="*/ 2147483647 h 96"/>
                  <a:gd name="T6" fmla="*/ 2147483647 w 75"/>
                  <a:gd name="T7" fmla="*/ 2147483647 h 96"/>
                  <a:gd name="T8" fmla="*/ 2147483647 w 75"/>
                  <a:gd name="T9" fmla="*/ 2147483647 h 96"/>
                  <a:gd name="T10" fmla="*/ 2147483647 w 75"/>
                  <a:gd name="T11" fmla="*/ 2147483647 h 96"/>
                  <a:gd name="T12" fmla="*/ 2147483647 w 75"/>
                  <a:gd name="T13" fmla="*/ 2147483647 h 96"/>
                  <a:gd name="T14" fmla="*/ 2147483647 w 75"/>
                  <a:gd name="T15" fmla="*/ 2147483647 h 96"/>
                  <a:gd name="T16" fmla="*/ 2147483647 w 75"/>
                  <a:gd name="T17" fmla="*/ 2147483647 h 96"/>
                  <a:gd name="T18" fmla="*/ 2147483647 w 75"/>
                  <a:gd name="T19" fmla="*/ 2147483647 h 96"/>
                  <a:gd name="T20" fmla="*/ 2147483647 w 75"/>
                  <a:gd name="T21" fmla="*/ 2147483647 h 96"/>
                  <a:gd name="T22" fmla="*/ 2147483647 w 75"/>
                  <a:gd name="T23" fmla="*/ 2147483647 h 96"/>
                  <a:gd name="T24" fmla="*/ 2147483647 w 75"/>
                  <a:gd name="T25" fmla="*/ 2147483647 h 96"/>
                  <a:gd name="T26" fmla="*/ 2147483647 w 75"/>
                  <a:gd name="T27" fmla="*/ 2147483647 h 96"/>
                  <a:gd name="T28" fmla="*/ 2147483647 w 75"/>
                  <a:gd name="T29" fmla="*/ 2147483647 h 96"/>
                  <a:gd name="T30" fmla="*/ 2147483647 w 75"/>
                  <a:gd name="T31" fmla="*/ 2147483647 h 96"/>
                  <a:gd name="T32" fmla="*/ 2147483647 w 75"/>
                  <a:gd name="T33" fmla="*/ 2147483647 h 96"/>
                  <a:gd name="T34" fmla="*/ 2147483647 w 75"/>
                  <a:gd name="T35" fmla="*/ 2147483647 h 96"/>
                  <a:gd name="T36" fmla="*/ 2147483647 w 75"/>
                  <a:gd name="T37" fmla="*/ 2147483647 h 96"/>
                  <a:gd name="T38" fmla="*/ 2147483647 w 75"/>
                  <a:gd name="T39" fmla="*/ 2147483647 h 96"/>
                  <a:gd name="T40" fmla="*/ 2147483647 w 75"/>
                  <a:gd name="T41" fmla="*/ 2147483647 h 96"/>
                  <a:gd name="T42" fmla="*/ 2147483647 w 75"/>
                  <a:gd name="T43" fmla="*/ 2147483647 h 96"/>
                  <a:gd name="T44" fmla="*/ 2147483647 w 75"/>
                  <a:gd name="T45" fmla="*/ 2147483647 h 96"/>
                  <a:gd name="T46" fmla="*/ 2147483647 w 75"/>
                  <a:gd name="T47" fmla="*/ 2147483647 h 96"/>
                  <a:gd name="T48" fmla="*/ 0 w 75"/>
                  <a:gd name="T49" fmla="*/ 2147483647 h 96"/>
                  <a:gd name="T50" fmla="*/ 2147483647 w 75"/>
                  <a:gd name="T51" fmla="*/ 2147483647 h 96"/>
                  <a:gd name="T52" fmla="*/ 2147483647 w 75"/>
                  <a:gd name="T53" fmla="*/ 2147483647 h 96"/>
                  <a:gd name="T54" fmla="*/ 2147483647 w 75"/>
                  <a:gd name="T55" fmla="*/ 2147483647 h 96"/>
                  <a:gd name="T56" fmla="*/ 2147483647 w 75"/>
                  <a:gd name="T57" fmla="*/ 2147483647 h 96"/>
                  <a:gd name="T58" fmla="*/ 2147483647 w 75"/>
                  <a:gd name="T59" fmla="*/ 2147483647 h 96"/>
                  <a:gd name="T60" fmla="*/ 2147483647 w 75"/>
                  <a:gd name="T61" fmla="*/ 2147483647 h 96"/>
                  <a:gd name="T62" fmla="*/ 2147483647 w 75"/>
                  <a:gd name="T63" fmla="*/ 2147483647 h 96"/>
                  <a:gd name="T64" fmla="*/ 2147483647 w 75"/>
                  <a:gd name="T65" fmla="*/ 0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6"/>
                  <a:gd name="T101" fmla="*/ 75 w 75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6">
                    <a:moveTo>
                      <a:pt x="38" y="0"/>
                    </a:moveTo>
                    <a:lnTo>
                      <a:pt x="46" y="1"/>
                    </a:lnTo>
                    <a:lnTo>
                      <a:pt x="53" y="4"/>
                    </a:lnTo>
                    <a:lnTo>
                      <a:pt x="59" y="8"/>
                    </a:lnTo>
                    <a:lnTo>
                      <a:pt x="64" y="14"/>
                    </a:lnTo>
                    <a:lnTo>
                      <a:pt x="69" y="21"/>
                    </a:lnTo>
                    <a:lnTo>
                      <a:pt x="72" y="29"/>
                    </a:lnTo>
                    <a:lnTo>
                      <a:pt x="74" y="38"/>
                    </a:lnTo>
                    <a:lnTo>
                      <a:pt x="75" y="47"/>
                    </a:lnTo>
                    <a:lnTo>
                      <a:pt x="74" y="57"/>
                    </a:lnTo>
                    <a:lnTo>
                      <a:pt x="72" y="66"/>
                    </a:lnTo>
                    <a:lnTo>
                      <a:pt x="69" y="74"/>
                    </a:lnTo>
                    <a:lnTo>
                      <a:pt x="64" y="82"/>
                    </a:lnTo>
                    <a:lnTo>
                      <a:pt x="59" y="88"/>
                    </a:lnTo>
                    <a:lnTo>
                      <a:pt x="53" y="92"/>
                    </a:lnTo>
                    <a:lnTo>
                      <a:pt x="46" y="95"/>
                    </a:lnTo>
                    <a:lnTo>
                      <a:pt x="38" y="96"/>
                    </a:lnTo>
                    <a:lnTo>
                      <a:pt x="30" y="95"/>
                    </a:lnTo>
                    <a:lnTo>
                      <a:pt x="23" y="92"/>
                    </a:lnTo>
                    <a:lnTo>
                      <a:pt x="17" y="88"/>
                    </a:lnTo>
                    <a:lnTo>
                      <a:pt x="11" y="82"/>
                    </a:lnTo>
                    <a:lnTo>
                      <a:pt x="7" y="74"/>
                    </a:lnTo>
                    <a:lnTo>
                      <a:pt x="3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1" y="38"/>
                    </a:lnTo>
                    <a:lnTo>
                      <a:pt x="3" y="29"/>
                    </a:lnTo>
                    <a:lnTo>
                      <a:pt x="7" y="21"/>
                    </a:lnTo>
                    <a:lnTo>
                      <a:pt x="11" y="14"/>
                    </a:lnTo>
                    <a:lnTo>
                      <a:pt x="17" y="8"/>
                    </a:lnTo>
                    <a:lnTo>
                      <a:pt x="23" y="4"/>
                    </a:lnTo>
                    <a:lnTo>
                      <a:pt x="30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8" name="Freeform 1772"/>
              <p:cNvSpPr>
                <a:spLocks/>
              </p:cNvSpPr>
              <p:nvPr/>
            </p:nvSpPr>
            <p:spPr bwMode="auto">
              <a:xfrm>
                <a:off x="1477026" y="3140528"/>
                <a:ext cx="41719" cy="59873"/>
              </a:xfrm>
              <a:custGeom>
                <a:avLst/>
                <a:gdLst>
                  <a:gd name="T0" fmla="*/ 2147483647 w 46"/>
                  <a:gd name="T1" fmla="*/ 0 h 66"/>
                  <a:gd name="T2" fmla="*/ 2147483647 w 46"/>
                  <a:gd name="T3" fmla="*/ 2147483647 h 66"/>
                  <a:gd name="T4" fmla="*/ 2147483647 w 46"/>
                  <a:gd name="T5" fmla="*/ 2147483647 h 66"/>
                  <a:gd name="T6" fmla="*/ 2147483647 w 46"/>
                  <a:gd name="T7" fmla="*/ 2147483647 h 66"/>
                  <a:gd name="T8" fmla="*/ 2147483647 w 46"/>
                  <a:gd name="T9" fmla="*/ 2147483647 h 66"/>
                  <a:gd name="T10" fmla="*/ 2147483647 w 46"/>
                  <a:gd name="T11" fmla="*/ 2147483647 h 66"/>
                  <a:gd name="T12" fmla="*/ 2147483647 w 46"/>
                  <a:gd name="T13" fmla="*/ 2147483647 h 66"/>
                  <a:gd name="T14" fmla="*/ 2147483647 w 46"/>
                  <a:gd name="T15" fmla="*/ 2147483647 h 66"/>
                  <a:gd name="T16" fmla="*/ 2147483647 w 46"/>
                  <a:gd name="T17" fmla="*/ 2147483647 h 66"/>
                  <a:gd name="T18" fmla="*/ 2147483647 w 46"/>
                  <a:gd name="T19" fmla="*/ 2147483647 h 66"/>
                  <a:gd name="T20" fmla="*/ 2147483647 w 46"/>
                  <a:gd name="T21" fmla="*/ 2147483647 h 66"/>
                  <a:gd name="T22" fmla="*/ 2147483647 w 46"/>
                  <a:gd name="T23" fmla="*/ 2147483647 h 66"/>
                  <a:gd name="T24" fmla="*/ 0 w 46"/>
                  <a:gd name="T25" fmla="*/ 2147483647 h 66"/>
                  <a:gd name="T26" fmla="*/ 2147483647 w 46"/>
                  <a:gd name="T27" fmla="*/ 2147483647 h 66"/>
                  <a:gd name="T28" fmla="*/ 2147483647 w 46"/>
                  <a:gd name="T29" fmla="*/ 2147483647 h 66"/>
                  <a:gd name="T30" fmla="*/ 2147483647 w 46"/>
                  <a:gd name="T31" fmla="*/ 2147483647 h 66"/>
                  <a:gd name="T32" fmla="*/ 2147483647 w 46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6"/>
                  <a:gd name="T53" fmla="*/ 46 w 46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6">
                    <a:moveTo>
                      <a:pt x="23" y="0"/>
                    </a:moveTo>
                    <a:lnTo>
                      <a:pt x="32" y="2"/>
                    </a:lnTo>
                    <a:lnTo>
                      <a:pt x="39" y="9"/>
                    </a:lnTo>
                    <a:lnTo>
                      <a:pt x="44" y="20"/>
                    </a:lnTo>
                    <a:lnTo>
                      <a:pt x="46" y="32"/>
                    </a:lnTo>
                    <a:lnTo>
                      <a:pt x="44" y="45"/>
                    </a:lnTo>
                    <a:lnTo>
                      <a:pt x="39" y="55"/>
                    </a:lnTo>
                    <a:lnTo>
                      <a:pt x="32" y="64"/>
                    </a:lnTo>
                    <a:lnTo>
                      <a:pt x="23" y="66"/>
                    </a:lnTo>
                    <a:lnTo>
                      <a:pt x="14" y="64"/>
                    </a:lnTo>
                    <a:lnTo>
                      <a:pt x="7" y="55"/>
                    </a:lnTo>
                    <a:lnTo>
                      <a:pt x="2" y="45"/>
                    </a:lnTo>
                    <a:lnTo>
                      <a:pt x="0" y="32"/>
                    </a:lnTo>
                    <a:lnTo>
                      <a:pt x="2" y="20"/>
                    </a:lnTo>
                    <a:lnTo>
                      <a:pt x="7" y="9"/>
                    </a:lnTo>
                    <a:lnTo>
                      <a:pt x="14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9" name="Freeform 1773"/>
              <p:cNvSpPr>
                <a:spLocks/>
              </p:cNvSpPr>
              <p:nvPr/>
            </p:nvSpPr>
            <p:spPr bwMode="auto">
              <a:xfrm>
                <a:off x="1716452" y="2710538"/>
                <a:ext cx="67112" cy="87087"/>
              </a:xfrm>
              <a:custGeom>
                <a:avLst/>
                <a:gdLst>
                  <a:gd name="T0" fmla="*/ 2147483647 w 75"/>
                  <a:gd name="T1" fmla="*/ 0 h 96"/>
                  <a:gd name="T2" fmla="*/ 2147483647 w 75"/>
                  <a:gd name="T3" fmla="*/ 2147483647 h 96"/>
                  <a:gd name="T4" fmla="*/ 2147483647 w 75"/>
                  <a:gd name="T5" fmla="*/ 2147483647 h 96"/>
                  <a:gd name="T6" fmla="*/ 2147483647 w 75"/>
                  <a:gd name="T7" fmla="*/ 2147483647 h 96"/>
                  <a:gd name="T8" fmla="*/ 2147483647 w 75"/>
                  <a:gd name="T9" fmla="*/ 2147483647 h 96"/>
                  <a:gd name="T10" fmla="*/ 2147483647 w 75"/>
                  <a:gd name="T11" fmla="*/ 2147483647 h 96"/>
                  <a:gd name="T12" fmla="*/ 2147483647 w 75"/>
                  <a:gd name="T13" fmla="*/ 2147483647 h 96"/>
                  <a:gd name="T14" fmla="*/ 2147483647 w 75"/>
                  <a:gd name="T15" fmla="*/ 2147483647 h 96"/>
                  <a:gd name="T16" fmla="*/ 2147483647 w 75"/>
                  <a:gd name="T17" fmla="*/ 2147483647 h 96"/>
                  <a:gd name="T18" fmla="*/ 2147483647 w 75"/>
                  <a:gd name="T19" fmla="*/ 2147483647 h 96"/>
                  <a:gd name="T20" fmla="*/ 2147483647 w 75"/>
                  <a:gd name="T21" fmla="*/ 2147483647 h 96"/>
                  <a:gd name="T22" fmla="*/ 2147483647 w 75"/>
                  <a:gd name="T23" fmla="*/ 2147483647 h 96"/>
                  <a:gd name="T24" fmla="*/ 2147483647 w 75"/>
                  <a:gd name="T25" fmla="*/ 2147483647 h 96"/>
                  <a:gd name="T26" fmla="*/ 2147483647 w 75"/>
                  <a:gd name="T27" fmla="*/ 2147483647 h 96"/>
                  <a:gd name="T28" fmla="*/ 2147483647 w 75"/>
                  <a:gd name="T29" fmla="*/ 2147483647 h 96"/>
                  <a:gd name="T30" fmla="*/ 2147483647 w 75"/>
                  <a:gd name="T31" fmla="*/ 2147483647 h 96"/>
                  <a:gd name="T32" fmla="*/ 2147483647 w 75"/>
                  <a:gd name="T33" fmla="*/ 2147483647 h 96"/>
                  <a:gd name="T34" fmla="*/ 2147483647 w 75"/>
                  <a:gd name="T35" fmla="*/ 2147483647 h 96"/>
                  <a:gd name="T36" fmla="*/ 2147483647 w 75"/>
                  <a:gd name="T37" fmla="*/ 2147483647 h 96"/>
                  <a:gd name="T38" fmla="*/ 2147483647 w 75"/>
                  <a:gd name="T39" fmla="*/ 2147483647 h 96"/>
                  <a:gd name="T40" fmla="*/ 2147483647 w 75"/>
                  <a:gd name="T41" fmla="*/ 2147483647 h 96"/>
                  <a:gd name="T42" fmla="*/ 2147483647 w 75"/>
                  <a:gd name="T43" fmla="*/ 2147483647 h 96"/>
                  <a:gd name="T44" fmla="*/ 2147483647 w 75"/>
                  <a:gd name="T45" fmla="*/ 2147483647 h 96"/>
                  <a:gd name="T46" fmla="*/ 2147483647 w 75"/>
                  <a:gd name="T47" fmla="*/ 2147483647 h 96"/>
                  <a:gd name="T48" fmla="*/ 0 w 75"/>
                  <a:gd name="T49" fmla="*/ 2147483647 h 96"/>
                  <a:gd name="T50" fmla="*/ 2147483647 w 75"/>
                  <a:gd name="T51" fmla="*/ 2147483647 h 96"/>
                  <a:gd name="T52" fmla="*/ 2147483647 w 75"/>
                  <a:gd name="T53" fmla="*/ 2147483647 h 96"/>
                  <a:gd name="T54" fmla="*/ 2147483647 w 75"/>
                  <a:gd name="T55" fmla="*/ 2147483647 h 96"/>
                  <a:gd name="T56" fmla="*/ 2147483647 w 75"/>
                  <a:gd name="T57" fmla="*/ 2147483647 h 96"/>
                  <a:gd name="T58" fmla="*/ 2147483647 w 75"/>
                  <a:gd name="T59" fmla="*/ 2147483647 h 96"/>
                  <a:gd name="T60" fmla="*/ 2147483647 w 75"/>
                  <a:gd name="T61" fmla="*/ 2147483647 h 96"/>
                  <a:gd name="T62" fmla="*/ 2147483647 w 75"/>
                  <a:gd name="T63" fmla="*/ 2147483647 h 96"/>
                  <a:gd name="T64" fmla="*/ 2147483647 w 75"/>
                  <a:gd name="T65" fmla="*/ 0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6"/>
                  <a:gd name="T101" fmla="*/ 75 w 75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6">
                    <a:moveTo>
                      <a:pt x="38" y="0"/>
                    </a:moveTo>
                    <a:lnTo>
                      <a:pt x="47" y="2"/>
                    </a:lnTo>
                    <a:lnTo>
                      <a:pt x="53" y="4"/>
                    </a:lnTo>
                    <a:lnTo>
                      <a:pt x="59" y="9"/>
                    </a:lnTo>
                    <a:lnTo>
                      <a:pt x="65" y="14"/>
                    </a:lnTo>
                    <a:lnTo>
                      <a:pt x="70" y="22"/>
                    </a:lnTo>
                    <a:lnTo>
                      <a:pt x="73" y="30"/>
                    </a:lnTo>
                    <a:lnTo>
                      <a:pt x="74" y="40"/>
                    </a:lnTo>
                    <a:lnTo>
                      <a:pt x="75" y="49"/>
                    </a:lnTo>
                    <a:lnTo>
                      <a:pt x="74" y="58"/>
                    </a:lnTo>
                    <a:lnTo>
                      <a:pt x="73" y="67"/>
                    </a:lnTo>
                    <a:lnTo>
                      <a:pt x="70" y="75"/>
                    </a:lnTo>
                    <a:lnTo>
                      <a:pt x="65" y="82"/>
                    </a:lnTo>
                    <a:lnTo>
                      <a:pt x="59" y="88"/>
                    </a:lnTo>
                    <a:lnTo>
                      <a:pt x="53" y="93"/>
                    </a:lnTo>
                    <a:lnTo>
                      <a:pt x="47" y="95"/>
                    </a:lnTo>
                    <a:lnTo>
                      <a:pt x="38" y="96"/>
                    </a:lnTo>
                    <a:lnTo>
                      <a:pt x="30" y="95"/>
                    </a:lnTo>
                    <a:lnTo>
                      <a:pt x="23" y="93"/>
                    </a:lnTo>
                    <a:lnTo>
                      <a:pt x="18" y="88"/>
                    </a:lnTo>
                    <a:lnTo>
                      <a:pt x="12" y="82"/>
                    </a:lnTo>
                    <a:lnTo>
                      <a:pt x="7" y="75"/>
                    </a:lnTo>
                    <a:lnTo>
                      <a:pt x="4" y="67"/>
                    </a:lnTo>
                    <a:lnTo>
                      <a:pt x="2" y="58"/>
                    </a:lnTo>
                    <a:lnTo>
                      <a:pt x="0" y="49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7" y="22"/>
                    </a:lnTo>
                    <a:lnTo>
                      <a:pt x="12" y="14"/>
                    </a:lnTo>
                    <a:lnTo>
                      <a:pt x="18" y="9"/>
                    </a:lnTo>
                    <a:lnTo>
                      <a:pt x="23" y="4"/>
                    </a:lnTo>
                    <a:lnTo>
                      <a:pt x="30" y="2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0" name="Freeform 1774"/>
              <p:cNvSpPr>
                <a:spLocks/>
              </p:cNvSpPr>
              <p:nvPr/>
            </p:nvSpPr>
            <p:spPr bwMode="auto">
              <a:xfrm>
                <a:off x="1729148" y="2725052"/>
                <a:ext cx="41719" cy="59873"/>
              </a:xfrm>
              <a:custGeom>
                <a:avLst/>
                <a:gdLst>
                  <a:gd name="T0" fmla="*/ 2147483647 w 46"/>
                  <a:gd name="T1" fmla="*/ 0 h 66"/>
                  <a:gd name="T2" fmla="*/ 2147483647 w 46"/>
                  <a:gd name="T3" fmla="*/ 2147483647 h 66"/>
                  <a:gd name="T4" fmla="*/ 2147483647 w 46"/>
                  <a:gd name="T5" fmla="*/ 2147483647 h 66"/>
                  <a:gd name="T6" fmla="*/ 2147483647 w 46"/>
                  <a:gd name="T7" fmla="*/ 2147483647 h 66"/>
                  <a:gd name="T8" fmla="*/ 2147483647 w 46"/>
                  <a:gd name="T9" fmla="*/ 2147483647 h 66"/>
                  <a:gd name="T10" fmla="*/ 2147483647 w 46"/>
                  <a:gd name="T11" fmla="*/ 2147483647 h 66"/>
                  <a:gd name="T12" fmla="*/ 2147483647 w 46"/>
                  <a:gd name="T13" fmla="*/ 2147483647 h 66"/>
                  <a:gd name="T14" fmla="*/ 2147483647 w 46"/>
                  <a:gd name="T15" fmla="*/ 2147483647 h 66"/>
                  <a:gd name="T16" fmla="*/ 2147483647 w 46"/>
                  <a:gd name="T17" fmla="*/ 2147483647 h 66"/>
                  <a:gd name="T18" fmla="*/ 2147483647 w 46"/>
                  <a:gd name="T19" fmla="*/ 2147483647 h 66"/>
                  <a:gd name="T20" fmla="*/ 2147483647 w 46"/>
                  <a:gd name="T21" fmla="*/ 2147483647 h 66"/>
                  <a:gd name="T22" fmla="*/ 2147483647 w 46"/>
                  <a:gd name="T23" fmla="*/ 2147483647 h 66"/>
                  <a:gd name="T24" fmla="*/ 0 w 46"/>
                  <a:gd name="T25" fmla="*/ 2147483647 h 66"/>
                  <a:gd name="T26" fmla="*/ 2147483647 w 46"/>
                  <a:gd name="T27" fmla="*/ 2147483647 h 66"/>
                  <a:gd name="T28" fmla="*/ 2147483647 w 46"/>
                  <a:gd name="T29" fmla="*/ 2147483647 h 66"/>
                  <a:gd name="T30" fmla="*/ 2147483647 w 46"/>
                  <a:gd name="T31" fmla="*/ 2147483647 h 66"/>
                  <a:gd name="T32" fmla="*/ 2147483647 w 46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6"/>
                  <a:gd name="T53" fmla="*/ 46 w 46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6">
                    <a:moveTo>
                      <a:pt x="23" y="0"/>
                    </a:moveTo>
                    <a:lnTo>
                      <a:pt x="33" y="3"/>
                    </a:lnTo>
                    <a:lnTo>
                      <a:pt x="40" y="10"/>
                    </a:lnTo>
                    <a:lnTo>
                      <a:pt x="44" y="21"/>
                    </a:lnTo>
                    <a:lnTo>
                      <a:pt x="46" y="34"/>
                    </a:lnTo>
                    <a:lnTo>
                      <a:pt x="44" y="47"/>
                    </a:lnTo>
                    <a:lnTo>
                      <a:pt x="40" y="57"/>
                    </a:lnTo>
                    <a:lnTo>
                      <a:pt x="33" y="64"/>
                    </a:lnTo>
                    <a:lnTo>
                      <a:pt x="23" y="66"/>
                    </a:lnTo>
                    <a:lnTo>
                      <a:pt x="14" y="64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0" y="34"/>
                    </a:lnTo>
                    <a:lnTo>
                      <a:pt x="3" y="21"/>
                    </a:lnTo>
                    <a:lnTo>
                      <a:pt x="7" y="10"/>
                    </a:lnTo>
                    <a:lnTo>
                      <a:pt x="14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1" name="Freeform 1775"/>
              <p:cNvSpPr>
                <a:spLocks/>
              </p:cNvSpPr>
              <p:nvPr/>
            </p:nvSpPr>
            <p:spPr bwMode="auto">
              <a:xfrm>
                <a:off x="1415356" y="2991755"/>
                <a:ext cx="67112" cy="87087"/>
              </a:xfrm>
              <a:custGeom>
                <a:avLst/>
                <a:gdLst>
                  <a:gd name="T0" fmla="*/ 2147483647 w 75"/>
                  <a:gd name="T1" fmla="*/ 0 h 96"/>
                  <a:gd name="T2" fmla="*/ 2147483647 w 75"/>
                  <a:gd name="T3" fmla="*/ 2147483647 h 96"/>
                  <a:gd name="T4" fmla="*/ 2147483647 w 75"/>
                  <a:gd name="T5" fmla="*/ 2147483647 h 96"/>
                  <a:gd name="T6" fmla="*/ 2147483647 w 75"/>
                  <a:gd name="T7" fmla="*/ 2147483647 h 96"/>
                  <a:gd name="T8" fmla="*/ 2147483647 w 75"/>
                  <a:gd name="T9" fmla="*/ 2147483647 h 96"/>
                  <a:gd name="T10" fmla="*/ 2147483647 w 75"/>
                  <a:gd name="T11" fmla="*/ 2147483647 h 96"/>
                  <a:gd name="T12" fmla="*/ 2147483647 w 75"/>
                  <a:gd name="T13" fmla="*/ 2147483647 h 96"/>
                  <a:gd name="T14" fmla="*/ 2147483647 w 75"/>
                  <a:gd name="T15" fmla="*/ 2147483647 h 96"/>
                  <a:gd name="T16" fmla="*/ 2147483647 w 75"/>
                  <a:gd name="T17" fmla="*/ 2147483647 h 96"/>
                  <a:gd name="T18" fmla="*/ 2147483647 w 75"/>
                  <a:gd name="T19" fmla="*/ 2147483647 h 96"/>
                  <a:gd name="T20" fmla="*/ 2147483647 w 75"/>
                  <a:gd name="T21" fmla="*/ 2147483647 h 96"/>
                  <a:gd name="T22" fmla="*/ 2147483647 w 75"/>
                  <a:gd name="T23" fmla="*/ 2147483647 h 96"/>
                  <a:gd name="T24" fmla="*/ 2147483647 w 75"/>
                  <a:gd name="T25" fmla="*/ 2147483647 h 96"/>
                  <a:gd name="T26" fmla="*/ 2147483647 w 75"/>
                  <a:gd name="T27" fmla="*/ 2147483647 h 96"/>
                  <a:gd name="T28" fmla="*/ 2147483647 w 75"/>
                  <a:gd name="T29" fmla="*/ 2147483647 h 96"/>
                  <a:gd name="T30" fmla="*/ 2147483647 w 75"/>
                  <a:gd name="T31" fmla="*/ 2147483647 h 96"/>
                  <a:gd name="T32" fmla="*/ 2147483647 w 75"/>
                  <a:gd name="T33" fmla="*/ 2147483647 h 96"/>
                  <a:gd name="T34" fmla="*/ 2147483647 w 75"/>
                  <a:gd name="T35" fmla="*/ 2147483647 h 96"/>
                  <a:gd name="T36" fmla="*/ 2147483647 w 75"/>
                  <a:gd name="T37" fmla="*/ 2147483647 h 96"/>
                  <a:gd name="T38" fmla="*/ 2147483647 w 75"/>
                  <a:gd name="T39" fmla="*/ 2147483647 h 96"/>
                  <a:gd name="T40" fmla="*/ 2147483647 w 75"/>
                  <a:gd name="T41" fmla="*/ 2147483647 h 96"/>
                  <a:gd name="T42" fmla="*/ 2147483647 w 75"/>
                  <a:gd name="T43" fmla="*/ 2147483647 h 96"/>
                  <a:gd name="T44" fmla="*/ 2147483647 w 75"/>
                  <a:gd name="T45" fmla="*/ 2147483647 h 96"/>
                  <a:gd name="T46" fmla="*/ 2147483647 w 75"/>
                  <a:gd name="T47" fmla="*/ 2147483647 h 96"/>
                  <a:gd name="T48" fmla="*/ 0 w 75"/>
                  <a:gd name="T49" fmla="*/ 2147483647 h 96"/>
                  <a:gd name="T50" fmla="*/ 2147483647 w 75"/>
                  <a:gd name="T51" fmla="*/ 2147483647 h 96"/>
                  <a:gd name="T52" fmla="*/ 2147483647 w 75"/>
                  <a:gd name="T53" fmla="*/ 2147483647 h 96"/>
                  <a:gd name="T54" fmla="*/ 2147483647 w 75"/>
                  <a:gd name="T55" fmla="*/ 2147483647 h 96"/>
                  <a:gd name="T56" fmla="*/ 2147483647 w 75"/>
                  <a:gd name="T57" fmla="*/ 2147483647 h 96"/>
                  <a:gd name="T58" fmla="*/ 2147483647 w 75"/>
                  <a:gd name="T59" fmla="*/ 2147483647 h 96"/>
                  <a:gd name="T60" fmla="*/ 2147483647 w 75"/>
                  <a:gd name="T61" fmla="*/ 2147483647 h 96"/>
                  <a:gd name="T62" fmla="*/ 2147483647 w 75"/>
                  <a:gd name="T63" fmla="*/ 2147483647 h 96"/>
                  <a:gd name="T64" fmla="*/ 2147483647 w 75"/>
                  <a:gd name="T65" fmla="*/ 0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6"/>
                  <a:gd name="T101" fmla="*/ 75 w 75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6">
                    <a:moveTo>
                      <a:pt x="37" y="0"/>
                    </a:moveTo>
                    <a:lnTo>
                      <a:pt x="45" y="2"/>
                    </a:lnTo>
                    <a:lnTo>
                      <a:pt x="52" y="4"/>
                    </a:lnTo>
                    <a:lnTo>
                      <a:pt x="57" y="9"/>
                    </a:lnTo>
                    <a:lnTo>
                      <a:pt x="63" y="14"/>
                    </a:lnTo>
                    <a:lnTo>
                      <a:pt x="68" y="22"/>
                    </a:lnTo>
                    <a:lnTo>
                      <a:pt x="71" y="30"/>
                    </a:lnTo>
                    <a:lnTo>
                      <a:pt x="73" y="40"/>
                    </a:lnTo>
                    <a:lnTo>
                      <a:pt x="75" y="49"/>
                    </a:lnTo>
                    <a:lnTo>
                      <a:pt x="73" y="58"/>
                    </a:lnTo>
                    <a:lnTo>
                      <a:pt x="71" y="67"/>
                    </a:lnTo>
                    <a:lnTo>
                      <a:pt x="68" y="75"/>
                    </a:lnTo>
                    <a:lnTo>
                      <a:pt x="63" y="82"/>
                    </a:lnTo>
                    <a:lnTo>
                      <a:pt x="57" y="88"/>
                    </a:lnTo>
                    <a:lnTo>
                      <a:pt x="52" y="93"/>
                    </a:lnTo>
                    <a:lnTo>
                      <a:pt x="45" y="95"/>
                    </a:lnTo>
                    <a:lnTo>
                      <a:pt x="37" y="96"/>
                    </a:lnTo>
                    <a:lnTo>
                      <a:pt x="28" y="95"/>
                    </a:lnTo>
                    <a:lnTo>
                      <a:pt x="22" y="93"/>
                    </a:lnTo>
                    <a:lnTo>
                      <a:pt x="16" y="88"/>
                    </a:lnTo>
                    <a:lnTo>
                      <a:pt x="10" y="82"/>
                    </a:lnTo>
                    <a:lnTo>
                      <a:pt x="5" y="75"/>
                    </a:lnTo>
                    <a:lnTo>
                      <a:pt x="2" y="67"/>
                    </a:lnTo>
                    <a:lnTo>
                      <a:pt x="1" y="58"/>
                    </a:lnTo>
                    <a:lnTo>
                      <a:pt x="0" y="49"/>
                    </a:lnTo>
                    <a:lnTo>
                      <a:pt x="1" y="40"/>
                    </a:lnTo>
                    <a:lnTo>
                      <a:pt x="2" y="30"/>
                    </a:lnTo>
                    <a:lnTo>
                      <a:pt x="5" y="22"/>
                    </a:lnTo>
                    <a:lnTo>
                      <a:pt x="10" y="14"/>
                    </a:lnTo>
                    <a:lnTo>
                      <a:pt x="16" y="9"/>
                    </a:lnTo>
                    <a:lnTo>
                      <a:pt x="22" y="4"/>
                    </a:lnTo>
                    <a:lnTo>
                      <a:pt x="28" y="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2" name="Freeform 1776"/>
              <p:cNvSpPr>
                <a:spLocks/>
              </p:cNvSpPr>
              <p:nvPr/>
            </p:nvSpPr>
            <p:spPr bwMode="auto">
              <a:xfrm>
                <a:off x="1428053" y="3006269"/>
                <a:ext cx="41719" cy="59873"/>
              </a:xfrm>
              <a:custGeom>
                <a:avLst/>
                <a:gdLst>
                  <a:gd name="T0" fmla="*/ 2147483647 w 46"/>
                  <a:gd name="T1" fmla="*/ 0 h 66"/>
                  <a:gd name="T2" fmla="*/ 2147483647 w 46"/>
                  <a:gd name="T3" fmla="*/ 2147483647 h 66"/>
                  <a:gd name="T4" fmla="*/ 2147483647 w 46"/>
                  <a:gd name="T5" fmla="*/ 2147483647 h 66"/>
                  <a:gd name="T6" fmla="*/ 2147483647 w 46"/>
                  <a:gd name="T7" fmla="*/ 2147483647 h 66"/>
                  <a:gd name="T8" fmla="*/ 2147483647 w 46"/>
                  <a:gd name="T9" fmla="*/ 2147483647 h 66"/>
                  <a:gd name="T10" fmla="*/ 2147483647 w 46"/>
                  <a:gd name="T11" fmla="*/ 2147483647 h 66"/>
                  <a:gd name="T12" fmla="*/ 2147483647 w 46"/>
                  <a:gd name="T13" fmla="*/ 2147483647 h 66"/>
                  <a:gd name="T14" fmla="*/ 2147483647 w 46"/>
                  <a:gd name="T15" fmla="*/ 2147483647 h 66"/>
                  <a:gd name="T16" fmla="*/ 2147483647 w 46"/>
                  <a:gd name="T17" fmla="*/ 2147483647 h 66"/>
                  <a:gd name="T18" fmla="*/ 2147483647 w 46"/>
                  <a:gd name="T19" fmla="*/ 2147483647 h 66"/>
                  <a:gd name="T20" fmla="*/ 2147483647 w 46"/>
                  <a:gd name="T21" fmla="*/ 2147483647 h 66"/>
                  <a:gd name="T22" fmla="*/ 2147483647 w 46"/>
                  <a:gd name="T23" fmla="*/ 2147483647 h 66"/>
                  <a:gd name="T24" fmla="*/ 0 w 46"/>
                  <a:gd name="T25" fmla="*/ 2147483647 h 66"/>
                  <a:gd name="T26" fmla="*/ 2147483647 w 46"/>
                  <a:gd name="T27" fmla="*/ 2147483647 h 66"/>
                  <a:gd name="T28" fmla="*/ 2147483647 w 46"/>
                  <a:gd name="T29" fmla="*/ 2147483647 h 66"/>
                  <a:gd name="T30" fmla="*/ 2147483647 w 46"/>
                  <a:gd name="T31" fmla="*/ 2147483647 h 66"/>
                  <a:gd name="T32" fmla="*/ 2147483647 w 46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6"/>
                  <a:gd name="T53" fmla="*/ 46 w 46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6">
                    <a:moveTo>
                      <a:pt x="23" y="0"/>
                    </a:moveTo>
                    <a:lnTo>
                      <a:pt x="32" y="3"/>
                    </a:lnTo>
                    <a:lnTo>
                      <a:pt x="39" y="10"/>
                    </a:lnTo>
                    <a:lnTo>
                      <a:pt x="43" y="21"/>
                    </a:lnTo>
                    <a:lnTo>
                      <a:pt x="46" y="34"/>
                    </a:lnTo>
                    <a:lnTo>
                      <a:pt x="43" y="47"/>
                    </a:lnTo>
                    <a:lnTo>
                      <a:pt x="39" y="57"/>
                    </a:lnTo>
                    <a:lnTo>
                      <a:pt x="32" y="64"/>
                    </a:lnTo>
                    <a:lnTo>
                      <a:pt x="23" y="66"/>
                    </a:lnTo>
                    <a:lnTo>
                      <a:pt x="13" y="64"/>
                    </a:lnTo>
                    <a:lnTo>
                      <a:pt x="6" y="57"/>
                    </a:lnTo>
                    <a:lnTo>
                      <a:pt x="2" y="47"/>
                    </a:lnTo>
                    <a:lnTo>
                      <a:pt x="0" y="34"/>
                    </a:lnTo>
                    <a:lnTo>
                      <a:pt x="2" y="21"/>
                    </a:lnTo>
                    <a:lnTo>
                      <a:pt x="6" y="10"/>
                    </a:lnTo>
                    <a:lnTo>
                      <a:pt x="13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3" name="Freeform 1777"/>
              <p:cNvSpPr>
                <a:spLocks/>
              </p:cNvSpPr>
              <p:nvPr/>
            </p:nvSpPr>
            <p:spPr bwMode="auto">
              <a:xfrm>
                <a:off x="1556835" y="2579908"/>
                <a:ext cx="67112" cy="87087"/>
              </a:xfrm>
              <a:custGeom>
                <a:avLst/>
                <a:gdLst>
                  <a:gd name="T0" fmla="*/ 2147483647 w 75"/>
                  <a:gd name="T1" fmla="*/ 0 h 96"/>
                  <a:gd name="T2" fmla="*/ 2147483647 w 75"/>
                  <a:gd name="T3" fmla="*/ 2147483647 h 96"/>
                  <a:gd name="T4" fmla="*/ 2147483647 w 75"/>
                  <a:gd name="T5" fmla="*/ 2147483647 h 96"/>
                  <a:gd name="T6" fmla="*/ 2147483647 w 75"/>
                  <a:gd name="T7" fmla="*/ 2147483647 h 96"/>
                  <a:gd name="T8" fmla="*/ 2147483647 w 75"/>
                  <a:gd name="T9" fmla="*/ 2147483647 h 96"/>
                  <a:gd name="T10" fmla="*/ 2147483647 w 75"/>
                  <a:gd name="T11" fmla="*/ 2147483647 h 96"/>
                  <a:gd name="T12" fmla="*/ 2147483647 w 75"/>
                  <a:gd name="T13" fmla="*/ 2147483647 h 96"/>
                  <a:gd name="T14" fmla="*/ 2147483647 w 75"/>
                  <a:gd name="T15" fmla="*/ 2147483647 h 96"/>
                  <a:gd name="T16" fmla="*/ 2147483647 w 75"/>
                  <a:gd name="T17" fmla="*/ 2147483647 h 96"/>
                  <a:gd name="T18" fmla="*/ 2147483647 w 75"/>
                  <a:gd name="T19" fmla="*/ 2147483647 h 96"/>
                  <a:gd name="T20" fmla="*/ 2147483647 w 75"/>
                  <a:gd name="T21" fmla="*/ 2147483647 h 96"/>
                  <a:gd name="T22" fmla="*/ 2147483647 w 75"/>
                  <a:gd name="T23" fmla="*/ 2147483647 h 96"/>
                  <a:gd name="T24" fmla="*/ 2147483647 w 75"/>
                  <a:gd name="T25" fmla="*/ 2147483647 h 96"/>
                  <a:gd name="T26" fmla="*/ 2147483647 w 75"/>
                  <a:gd name="T27" fmla="*/ 2147483647 h 96"/>
                  <a:gd name="T28" fmla="*/ 2147483647 w 75"/>
                  <a:gd name="T29" fmla="*/ 2147483647 h 96"/>
                  <a:gd name="T30" fmla="*/ 2147483647 w 75"/>
                  <a:gd name="T31" fmla="*/ 2147483647 h 96"/>
                  <a:gd name="T32" fmla="*/ 2147483647 w 75"/>
                  <a:gd name="T33" fmla="*/ 2147483647 h 96"/>
                  <a:gd name="T34" fmla="*/ 2147483647 w 75"/>
                  <a:gd name="T35" fmla="*/ 2147483647 h 96"/>
                  <a:gd name="T36" fmla="*/ 2147483647 w 75"/>
                  <a:gd name="T37" fmla="*/ 2147483647 h 96"/>
                  <a:gd name="T38" fmla="*/ 2147483647 w 75"/>
                  <a:gd name="T39" fmla="*/ 2147483647 h 96"/>
                  <a:gd name="T40" fmla="*/ 2147483647 w 75"/>
                  <a:gd name="T41" fmla="*/ 2147483647 h 96"/>
                  <a:gd name="T42" fmla="*/ 2147483647 w 75"/>
                  <a:gd name="T43" fmla="*/ 2147483647 h 96"/>
                  <a:gd name="T44" fmla="*/ 2147483647 w 75"/>
                  <a:gd name="T45" fmla="*/ 2147483647 h 96"/>
                  <a:gd name="T46" fmla="*/ 2147483647 w 75"/>
                  <a:gd name="T47" fmla="*/ 2147483647 h 96"/>
                  <a:gd name="T48" fmla="*/ 0 w 75"/>
                  <a:gd name="T49" fmla="*/ 2147483647 h 96"/>
                  <a:gd name="T50" fmla="*/ 2147483647 w 75"/>
                  <a:gd name="T51" fmla="*/ 2147483647 h 96"/>
                  <a:gd name="T52" fmla="*/ 2147483647 w 75"/>
                  <a:gd name="T53" fmla="*/ 2147483647 h 96"/>
                  <a:gd name="T54" fmla="*/ 2147483647 w 75"/>
                  <a:gd name="T55" fmla="*/ 2147483647 h 96"/>
                  <a:gd name="T56" fmla="*/ 2147483647 w 75"/>
                  <a:gd name="T57" fmla="*/ 2147483647 h 96"/>
                  <a:gd name="T58" fmla="*/ 2147483647 w 75"/>
                  <a:gd name="T59" fmla="*/ 2147483647 h 96"/>
                  <a:gd name="T60" fmla="*/ 2147483647 w 75"/>
                  <a:gd name="T61" fmla="*/ 2147483647 h 96"/>
                  <a:gd name="T62" fmla="*/ 2147483647 w 75"/>
                  <a:gd name="T63" fmla="*/ 2147483647 h 96"/>
                  <a:gd name="T64" fmla="*/ 2147483647 w 75"/>
                  <a:gd name="T65" fmla="*/ 0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6"/>
                  <a:gd name="T101" fmla="*/ 75 w 75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6">
                    <a:moveTo>
                      <a:pt x="37" y="0"/>
                    </a:moveTo>
                    <a:lnTo>
                      <a:pt x="45" y="2"/>
                    </a:lnTo>
                    <a:lnTo>
                      <a:pt x="52" y="4"/>
                    </a:lnTo>
                    <a:lnTo>
                      <a:pt x="58" y="8"/>
                    </a:lnTo>
                    <a:lnTo>
                      <a:pt x="64" y="14"/>
                    </a:lnTo>
                    <a:lnTo>
                      <a:pt x="68" y="22"/>
                    </a:lnTo>
                    <a:lnTo>
                      <a:pt x="72" y="30"/>
                    </a:lnTo>
                    <a:lnTo>
                      <a:pt x="74" y="40"/>
                    </a:lnTo>
                    <a:lnTo>
                      <a:pt x="75" y="49"/>
                    </a:lnTo>
                    <a:lnTo>
                      <a:pt x="74" y="58"/>
                    </a:lnTo>
                    <a:lnTo>
                      <a:pt x="72" y="67"/>
                    </a:lnTo>
                    <a:lnTo>
                      <a:pt x="68" y="75"/>
                    </a:lnTo>
                    <a:lnTo>
                      <a:pt x="64" y="82"/>
                    </a:lnTo>
                    <a:lnTo>
                      <a:pt x="58" y="88"/>
                    </a:lnTo>
                    <a:lnTo>
                      <a:pt x="52" y="93"/>
                    </a:lnTo>
                    <a:lnTo>
                      <a:pt x="45" y="95"/>
                    </a:lnTo>
                    <a:lnTo>
                      <a:pt x="37" y="96"/>
                    </a:lnTo>
                    <a:lnTo>
                      <a:pt x="29" y="95"/>
                    </a:lnTo>
                    <a:lnTo>
                      <a:pt x="22" y="93"/>
                    </a:lnTo>
                    <a:lnTo>
                      <a:pt x="16" y="88"/>
                    </a:lnTo>
                    <a:lnTo>
                      <a:pt x="11" y="82"/>
                    </a:lnTo>
                    <a:lnTo>
                      <a:pt x="6" y="75"/>
                    </a:lnTo>
                    <a:lnTo>
                      <a:pt x="2" y="67"/>
                    </a:lnTo>
                    <a:lnTo>
                      <a:pt x="1" y="58"/>
                    </a:lnTo>
                    <a:lnTo>
                      <a:pt x="0" y="49"/>
                    </a:lnTo>
                    <a:lnTo>
                      <a:pt x="1" y="40"/>
                    </a:lnTo>
                    <a:lnTo>
                      <a:pt x="2" y="30"/>
                    </a:lnTo>
                    <a:lnTo>
                      <a:pt x="6" y="22"/>
                    </a:lnTo>
                    <a:lnTo>
                      <a:pt x="11" y="14"/>
                    </a:lnTo>
                    <a:lnTo>
                      <a:pt x="16" y="8"/>
                    </a:lnTo>
                    <a:lnTo>
                      <a:pt x="22" y="4"/>
                    </a:lnTo>
                    <a:lnTo>
                      <a:pt x="29" y="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4" name="Freeform 1778"/>
              <p:cNvSpPr>
                <a:spLocks/>
              </p:cNvSpPr>
              <p:nvPr/>
            </p:nvSpPr>
            <p:spPr bwMode="auto">
              <a:xfrm>
                <a:off x="1569531" y="2594422"/>
                <a:ext cx="41719" cy="59873"/>
              </a:xfrm>
              <a:custGeom>
                <a:avLst/>
                <a:gdLst>
                  <a:gd name="T0" fmla="*/ 2147483647 w 45"/>
                  <a:gd name="T1" fmla="*/ 0 h 66"/>
                  <a:gd name="T2" fmla="*/ 2147483647 w 45"/>
                  <a:gd name="T3" fmla="*/ 2147483647 h 66"/>
                  <a:gd name="T4" fmla="*/ 2147483647 w 45"/>
                  <a:gd name="T5" fmla="*/ 2147483647 h 66"/>
                  <a:gd name="T6" fmla="*/ 2147483647 w 45"/>
                  <a:gd name="T7" fmla="*/ 2147483647 h 66"/>
                  <a:gd name="T8" fmla="*/ 2147483647 w 45"/>
                  <a:gd name="T9" fmla="*/ 2147483647 h 66"/>
                  <a:gd name="T10" fmla="*/ 2147483647 w 45"/>
                  <a:gd name="T11" fmla="*/ 2147483647 h 66"/>
                  <a:gd name="T12" fmla="*/ 2147483647 w 45"/>
                  <a:gd name="T13" fmla="*/ 2147483647 h 66"/>
                  <a:gd name="T14" fmla="*/ 2147483647 w 45"/>
                  <a:gd name="T15" fmla="*/ 2147483647 h 66"/>
                  <a:gd name="T16" fmla="*/ 2147483647 w 45"/>
                  <a:gd name="T17" fmla="*/ 2147483647 h 66"/>
                  <a:gd name="T18" fmla="*/ 2147483647 w 45"/>
                  <a:gd name="T19" fmla="*/ 2147483647 h 66"/>
                  <a:gd name="T20" fmla="*/ 2147483647 w 45"/>
                  <a:gd name="T21" fmla="*/ 2147483647 h 66"/>
                  <a:gd name="T22" fmla="*/ 2147483647 w 45"/>
                  <a:gd name="T23" fmla="*/ 2147483647 h 66"/>
                  <a:gd name="T24" fmla="*/ 0 w 45"/>
                  <a:gd name="T25" fmla="*/ 2147483647 h 66"/>
                  <a:gd name="T26" fmla="*/ 2147483647 w 45"/>
                  <a:gd name="T27" fmla="*/ 2147483647 h 66"/>
                  <a:gd name="T28" fmla="*/ 2147483647 w 45"/>
                  <a:gd name="T29" fmla="*/ 2147483647 h 66"/>
                  <a:gd name="T30" fmla="*/ 2147483647 w 45"/>
                  <a:gd name="T31" fmla="*/ 2147483647 h 66"/>
                  <a:gd name="T32" fmla="*/ 2147483647 w 45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66"/>
                  <a:gd name="T53" fmla="*/ 45 w 45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66">
                    <a:moveTo>
                      <a:pt x="22" y="0"/>
                    </a:moveTo>
                    <a:lnTo>
                      <a:pt x="31" y="3"/>
                    </a:lnTo>
                    <a:lnTo>
                      <a:pt x="38" y="10"/>
                    </a:lnTo>
                    <a:lnTo>
                      <a:pt x="43" y="21"/>
                    </a:lnTo>
                    <a:lnTo>
                      <a:pt x="45" y="34"/>
                    </a:lnTo>
                    <a:lnTo>
                      <a:pt x="43" y="46"/>
                    </a:lnTo>
                    <a:lnTo>
                      <a:pt x="38" y="57"/>
                    </a:lnTo>
                    <a:lnTo>
                      <a:pt x="31" y="64"/>
                    </a:lnTo>
                    <a:lnTo>
                      <a:pt x="22" y="66"/>
                    </a:lnTo>
                    <a:lnTo>
                      <a:pt x="13" y="64"/>
                    </a:lnTo>
                    <a:lnTo>
                      <a:pt x="6" y="57"/>
                    </a:lnTo>
                    <a:lnTo>
                      <a:pt x="1" y="46"/>
                    </a:lnTo>
                    <a:lnTo>
                      <a:pt x="0" y="34"/>
                    </a:lnTo>
                    <a:lnTo>
                      <a:pt x="1" y="21"/>
                    </a:lnTo>
                    <a:lnTo>
                      <a:pt x="6" y="10"/>
                    </a:lnTo>
                    <a:lnTo>
                      <a:pt x="13" y="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5" name="Freeform 1779"/>
              <p:cNvSpPr>
                <a:spLocks/>
              </p:cNvSpPr>
              <p:nvPr/>
            </p:nvSpPr>
            <p:spPr bwMode="auto">
              <a:xfrm>
                <a:off x="1906903" y="2973612"/>
                <a:ext cx="65298" cy="87087"/>
              </a:xfrm>
              <a:custGeom>
                <a:avLst/>
                <a:gdLst>
                  <a:gd name="T0" fmla="*/ 2147483647 w 74"/>
                  <a:gd name="T1" fmla="*/ 0 h 96"/>
                  <a:gd name="T2" fmla="*/ 2147483647 w 74"/>
                  <a:gd name="T3" fmla="*/ 2147483647 h 96"/>
                  <a:gd name="T4" fmla="*/ 2147483647 w 74"/>
                  <a:gd name="T5" fmla="*/ 2147483647 h 96"/>
                  <a:gd name="T6" fmla="*/ 2147483647 w 74"/>
                  <a:gd name="T7" fmla="*/ 2147483647 h 96"/>
                  <a:gd name="T8" fmla="*/ 2147483647 w 74"/>
                  <a:gd name="T9" fmla="*/ 2147483647 h 96"/>
                  <a:gd name="T10" fmla="*/ 2147483647 w 74"/>
                  <a:gd name="T11" fmla="*/ 2147483647 h 96"/>
                  <a:gd name="T12" fmla="*/ 2147483647 w 74"/>
                  <a:gd name="T13" fmla="*/ 2147483647 h 96"/>
                  <a:gd name="T14" fmla="*/ 2147483647 w 74"/>
                  <a:gd name="T15" fmla="*/ 2147483647 h 96"/>
                  <a:gd name="T16" fmla="*/ 2147483647 w 74"/>
                  <a:gd name="T17" fmla="*/ 2147483647 h 96"/>
                  <a:gd name="T18" fmla="*/ 2147483647 w 74"/>
                  <a:gd name="T19" fmla="*/ 2147483647 h 96"/>
                  <a:gd name="T20" fmla="*/ 2147483647 w 74"/>
                  <a:gd name="T21" fmla="*/ 2147483647 h 96"/>
                  <a:gd name="T22" fmla="*/ 2147483647 w 74"/>
                  <a:gd name="T23" fmla="*/ 2147483647 h 96"/>
                  <a:gd name="T24" fmla="*/ 2147483647 w 74"/>
                  <a:gd name="T25" fmla="*/ 2147483647 h 96"/>
                  <a:gd name="T26" fmla="*/ 2147483647 w 74"/>
                  <a:gd name="T27" fmla="*/ 2147483647 h 96"/>
                  <a:gd name="T28" fmla="*/ 2147483647 w 74"/>
                  <a:gd name="T29" fmla="*/ 2147483647 h 96"/>
                  <a:gd name="T30" fmla="*/ 2147483647 w 74"/>
                  <a:gd name="T31" fmla="*/ 2147483647 h 96"/>
                  <a:gd name="T32" fmla="*/ 2147483647 w 74"/>
                  <a:gd name="T33" fmla="*/ 2147483647 h 96"/>
                  <a:gd name="T34" fmla="*/ 2147483647 w 74"/>
                  <a:gd name="T35" fmla="*/ 2147483647 h 96"/>
                  <a:gd name="T36" fmla="*/ 2147483647 w 74"/>
                  <a:gd name="T37" fmla="*/ 2147483647 h 96"/>
                  <a:gd name="T38" fmla="*/ 2147483647 w 74"/>
                  <a:gd name="T39" fmla="*/ 2147483647 h 96"/>
                  <a:gd name="T40" fmla="*/ 2147483647 w 74"/>
                  <a:gd name="T41" fmla="*/ 2147483647 h 96"/>
                  <a:gd name="T42" fmla="*/ 2147483647 w 74"/>
                  <a:gd name="T43" fmla="*/ 2147483647 h 96"/>
                  <a:gd name="T44" fmla="*/ 2147483647 w 74"/>
                  <a:gd name="T45" fmla="*/ 2147483647 h 96"/>
                  <a:gd name="T46" fmla="*/ 2147483647 w 74"/>
                  <a:gd name="T47" fmla="*/ 2147483647 h 96"/>
                  <a:gd name="T48" fmla="*/ 0 w 74"/>
                  <a:gd name="T49" fmla="*/ 2147483647 h 96"/>
                  <a:gd name="T50" fmla="*/ 2147483647 w 74"/>
                  <a:gd name="T51" fmla="*/ 2147483647 h 96"/>
                  <a:gd name="T52" fmla="*/ 2147483647 w 74"/>
                  <a:gd name="T53" fmla="*/ 2147483647 h 96"/>
                  <a:gd name="T54" fmla="*/ 2147483647 w 74"/>
                  <a:gd name="T55" fmla="*/ 2147483647 h 96"/>
                  <a:gd name="T56" fmla="*/ 2147483647 w 74"/>
                  <a:gd name="T57" fmla="*/ 2147483647 h 96"/>
                  <a:gd name="T58" fmla="*/ 2147483647 w 74"/>
                  <a:gd name="T59" fmla="*/ 2147483647 h 96"/>
                  <a:gd name="T60" fmla="*/ 2147483647 w 74"/>
                  <a:gd name="T61" fmla="*/ 2147483647 h 96"/>
                  <a:gd name="T62" fmla="*/ 2147483647 w 74"/>
                  <a:gd name="T63" fmla="*/ 2147483647 h 96"/>
                  <a:gd name="T64" fmla="*/ 2147483647 w 74"/>
                  <a:gd name="T65" fmla="*/ 0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4"/>
                  <a:gd name="T100" fmla="*/ 0 h 96"/>
                  <a:gd name="T101" fmla="*/ 74 w 74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4" h="96">
                    <a:moveTo>
                      <a:pt x="36" y="0"/>
                    </a:moveTo>
                    <a:lnTo>
                      <a:pt x="44" y="1"/>
                    </a:lnTo>
                    <a:lnTo>
                      <a:pt x="51" y="3"/>
                    </a:lnTo>
                    <a:lnTo>
                      <a:pt x="57" y="8"/>
                    </a:lnTo>
                    <a:lnTo>
                      <a:pt x="62" y="14"/>
                    </a:lnTo>
                    <a:lnTo>
                      <a:pt x="67" y="21"/>
                    </a:lnTo>
                    <a:lnTo>
                      <a:pt x="70" y="29"/>
                    </a:lnTo>
                    <a:lnTo>
                      <a:pt x="73" y="38"/>
                    </a:lnTo>
                    <a:lnTo>
                      <a:pt x="74" y="47"/>
                    </a:lnTo>
                    <a:lnTo>
                      <a:pt x="73" y="56"/>
                    </a:lnTo>
                    <a:lnTo>
                      <a:pt x="70" y="66"/>
                    </a:lnTo>
                    <a:lnTo>
                      <a:pt x="67" y="74"/>
                    </a:lnTo>
                    <a:lnTo>
                      <a:pt x="62" y="82"/>
                    </a:lnTo>
                    <a:lnTo>
                      <a:pt x="57" y="88"/>
                    </a:lnTo>
                    <a:lnTo>
                      <a:pt x="51" y="92"/>
                    </a:lnTo>
                    <a:lnTo>
                      <a:pt x="44" y="94"/>
                    </a:lnTo>
                    <a:lnTo>
                      <a:pt x="36" y="96"/>
                    </a:lnTo>
                    <a:lnTo>
                      <a:pt x="29" y="94"/>
                    </a:lnTo>
                    <a:lnTo>
                      <a:pt x="22" y="92"/>
                    </a:lnTo>
                    <a:lnTo>
                      <a:pt x="15" y="88"/>
                    </a:lnTo>
                    <a:lnTo>
                      <a:pt x="10" y="82"/>
                    </a:lnTo>
                    <a:lnTo>
                      <a:pt x="6" y="74"/>
                    </a:lnTo>
                    <a:lnTo>
                      <a:pt x="2" y="66"/>
                    </a:lnTo>
                    <a:lnTo>
                      <a:pt x="1" y="56"/>
                    </a:lnTo>
                    <a:lnTo>
                      <a:pt x="0" y="47"/>
                    </a:lnTo>
                    <a:lnTo>
                      <a:pt x="1" y="38"/>
                    </a:lnTo>
                    <a:lnTo>
                      <a:pt x="2" y="29"/>
                    </a:lnTo>
                    <a:lnTo>
                      <a:pt x="6" y="21"/>
                    </a:lnTo>
                    <a:lnTo>
                      <a:pt x="10" y="14"/>
                    </a:lnTo>
                    <a:lnTo>
                      <a:pt x="15" y="8"/>
                    </a:lnTo>
                    <a:lnTo>
                      <a:pt x="22" y="3"/>
                    </a:lnTo>
                    <a:lnTo>
                      <a:pt x="29" y="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6" name="Freeform 1780"/>
              <p:cNvSpPr>
                <a:spLocks/>
              </p:cNvSpPr>
              <p:nvPr/>
            </p:nvSpPr>
            <p:spPr bwMode="auto">
              <a:xfrm>
                <a:off x="1917786" y="2988126"/>
                <a:ext cx="41719" cy="59873"/>
              </a:xfrm>
              <a:custGeom>
                <a:avLst/>
                <a:gdLst>
                  <a:gd name="T0" fmla="*/ 2147483647 w 46"/>
                  <a:gd name="T1" fmla="*/ 0 h 66"/>
                  <a:gd name="T2" fmla="*/ 2147483647 w 46"/>
                  <a:gd name="T3" fmla="*/ 2147483647 h 66"/>
                  <a:gd name="T4" fmla="*/ 2147483647 w 46"/>
                  <a:gd name="T5" fmla="*/ 2147483647 h 66"/>
                  <a:gd name="T6" fmla="*/ 2147483647 w 46"/>
                  <a:gd name="T7" fmla="*/ 2147483647 h 66"/>
                  <a:gd name="T8" fmla="*/ 2147483647 w 46"/>
                  <a:gd name="T9" fmla="*/ 2147483647 h 66"/>
                  <a:gd name="T10" fmla="*/ 2147483647 w 46"/>
                  <a:gd name="T11" fmla="*/ 2147483647 h 66"/>
                  <a:gd name="T12" fmla="*/ 2147483647 w 46"/>
                  <a:gd name="T13" fmla="*/ 2147483647 h 66"/>
                  <a:gd name="T14" fmla="*/ 2147483647 w 46"/>
                  <a:gd name="T15" fmla="*/ 2147483647 h 66"/>
                  <a:gd name="T16" fmla="*/ 2147483647 w 46"/>
                  <a:gd name="T17" fmla="*/ 2147483647 h 66"/>
                  <a:gd name="T18" fmla="*/ 2147483647 w 46"/>
                  <a:gd name="T19" fmla="*/ 2147483647 h 66"/>
                  <a:gd name="T20" fmla="*/ 2147483647 w 46"/>
                  <a:gd name="T21" fmla="*/ 2147483647 h 66"/>
                  <a:gd name="T22" fmla="*/ 2147483647 w 46"/>
                  <a:gd name="T23" fmla="*/ 2147483647 h 66"/>
                  <a:gd name="T24" fmla="*/ 0 w 46"/>
                  <a:gd name="T25" fmla="*/ 2147483647 h 66"/>
                  <a:gd name="T26" fmla="*/ 2147483647 w 46"/>
                  <a:gd name="T27" fmla="*/ 2147483647 h 66"/>
                  <a:gd name="T28" fmla="*/ 2147483647 w 46"/>
                  <a:gd name="T29" fmla="*/ 2147483647 h 66"/>
                  <a:gd name="T30" fmla="*/ 2147483647 w 46"/>
                  <a:gd name="T31" fmla="*/ 2147483647 h 66"/>
                  <a:gd name="T32" fmla="*/ 2147483647 w 46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6"/>
                  <a:gd name="T53" fmla="*/ 46 w 46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6">
                    <a:moveTo>
                      <a:pt x="23" y="0"/>
                    </a:moveTo>
                    <a:lnTo>
                      <a:pt x="32" y="2"/>
                    </a:lnTo>
                    <a:lnTo>
                      <a:pt x="39" y="9"/>
                    </a:lnTo>
                    <a:lnTo>
                      <a:pt x="44" y="19"/>
                    </a:lnTo>
                    <a:lnTo>
                      <a:pt x="46" y="32"/>
                    </a:lnTo>
                    <a:lnTo>
                      <a:pt x="44" y="45"/>
                    </a:lnTo>
                    <a:lnTo>
                      <a:pt x="39" y="55"/>
                    </a:lnTo>
                    <a:lnTo>
                      <a:pt x="32" y="63"/>
                    </a:lnTo>
                    <a:lnTo>
                      <a:pt x="23" y="66"/>
                    </a:lnTo>
                    <a:lnTo>
                      <a:pt x="14" y="63"/>
                    </a:lnTo>
                    <a:lnTo>
                      <a:pt x="7" y="55"/>
                    </a:lnTo>
                    <a:lnTo>
                      <a:pt x="2" y="45"/>
                    </a:lnTo>
                    <a:lnTo>
                      <a:pt x="0" y="32"/>
                    </a:lnTo>
                    <a:lnTo>
                      <a:pt x="2" y="19"/>
                    </a:lnTo>
                    <a:lnTo>
                      <a:pt x="7" y="9"/>
                    </a:lnTo>
                    <a:lnTo>
                      <a:pt x="14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7" name="Freeform 1781"/>
              <p:cNvSpPr>
                <a:spLocks/>
              </p:cNvSpPr>
              <p:nvPr/>
            </p:nvSpPr>
            <p:spPr bwMode="auto">
              <a:xfrm>
                <a:off x="1799888" y="2706909"/>
                <a:ext cx="67112" cy="87087"/>
              </a:xfrm>
              <a:custGeom>
                <a:avLst/>
                <a:gdLst>
                  <a:gd name="T0" fmla="*/ 2147483647 w 74"/>
                  <a:gd name="T1" fmla="*/ 0 h 95"/>
                  <a:gd name="T2" fmla="*/ 2147483647 w 74"/>
                  <a:gd name="T3" fmla="*/ 2147483647 h 95"/>
                  <a:gd name="T4" fmla="*/ 2147483647 w 74"/>
                  <a:gd name="T5" fmla="*/ 2147483647 h 95"/>
                  <a:gd name="T6" fmla="*/ 2147483647 w 74"/>
                  <a:gd name="T7" fmla="*/ 2147483647 h 95"/>
                  <a:gd name="T8" fmla="*/ 2147483647 w 74"/>
                  <a:gd name="T9" fmla="*/ 2147483647 h 95"/>
                  <a:gd name="T10" fmla="*/ 2147483647 w 74"/>
                  <a:gd name="T11" fmla="*/ 2147483647 h 95"/>
                  <a:gd name="T12" fmla="*/ 2147483647 w 74"/>
                  <a:gd name="T13" fmla="*/ 2147483647 h 95"/>
                  <a:gd name="T14" fmla="*/ 2147483647 w 74"/>
                  <a:gd name="T15" fmla="*/ 2147483647 h 95"/>
                  <a:gd name="T16" fmla="*/ 2147483647 w 74"/>
                  <a:gd name="T17" fmla="*/ 2147483647 h 95"/>
                  <a:gd name="T18" fmla="*/ 2147483647 w 74"/>
                  <a:gd name="T19" fmla="*/ 2147483647 h 95"/>
                  <a:gd name="T20" fmla="*/ 2147483647 w 74"/>
                  <a:gd name="T21" fmla="*/ 2147483647 h 95"/>
                  <a:gd name="T22" fmla="*/ 2147483647 w 74"/>
                  <a:gd name="T23" fmla="*/ 2147483647 h 95"/>
                  <a:gd name="T24" fmla="*/ 2147483647 w 74"/>
                  <a:gd name="T25" fmla="*/ 2147483647 h 95"/>
                  <a:gd name="T26" fmla="*/ 2147483647 w 74"/>
                  <a:gd name="T27" fmla="*/ 2147483647 h 95"/>
                  <a:gd name="T28" fmla="*/ 2147483647 w 74"/>
                  <a:gd name="T29" fmla="*/ 2147483647 h 95"/>
                  <a:gd name="T30" fmla="*/ 2147483647 w 74"/>
                  <a:gd name="T31" fmla="*/ 2147483647 h 95"/>
                  <a:gd name="T32" fmla="*/ 2147483647 w 74"/>
                  <a:gd name="T33" fmla="*/ 2147483647 h 95"/>
                  <a:gd name="T34" fmla="*/ 2147483647 w 74"/>
                  <a:gd name="T35" fmla="*/ 2147483647 h 95"/>
                  <a:gd name="T36" fmla="*/ 2147483647 w 74"/>
                  <a:gd name="T37" fmla="*/ 2147483647 h 95"/>
                  <a:gd name="T38" fmla="*/ 2147483647 w 74"/>
                  <a:gd name="T39" fmla="*/ 2147483647 h 95"/>
                  <a:gd name="T40" fmla="*/ 2147483647 w 74"/>
                  <a:gd name="T41" fmla="*/ 2147483647 h 95"/>
                  <a:gd name="T42" fmla="*/ 2147483647 w 74"/>
                  <a:gd name="T43" fmla="*/ 2147483647 h 95"/>
                  <a:gd name="T44" fmla="*/ 2147483647 w 74"/>
                  <a:gd name="T45" fmla="*/ 2147483647 h 95"/>
                  <a:gd name="T46" fmla="*/ 2147483647 w 74"/>
                  <a:gd name="T47" fmla="*/ 2147483647 h 95"/>
                  <a:gd name="T48" fmla="*/ 0 w 74"/>
                  <a:gd name="T49" fmla="*/ 2147483647 h 95"/>
                  <a:gd name="T50" fmla="*/ 2147483647 w 74"/>
                  <a:gd name="T51" fmla="*/ 2147483647 h 95"/>
                  <a:gd name="T52" fmla="*/ 2147483647 w 74"/>
                  <a:gd name="T53" fmla="*/ 2147483647 h 95"/>
                  <a:gd name="T54" fmla="*/ 2147483647 w 74"/>
                  <a:gd name="T55" fmla="*/ 2147483647 h 95"/>
                  <a:gd name="T56" fmla="*/ 2147483647 w 74"/>
                  <a:gd name="T57" fmla="*/ 2147483647 h 95"/>
                  <a:gd name="T58" fmla="*/ 2147483647 w 74"/>
                  <a:gd name="T59" fmla="*/ 2147483647 h 95"/>
                  <a:gd name="T60" fmla="*/ 2147483647 w 74"/>
                  <a:gd name="T61" fmla="*/ 2147483647 h 95"/>
                  <a:gd name="T62" fmla="*/ 2147483647 w 74"/>
                  <a:gd name="T63" fmla="*/ 2147483647 h 95"/>
                  <a:gd name="T64" fmla="*/ 2147483647 w 74"/>
                  <a:gd name="T65" fmla="*/ 0 h 9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4"/>
                  <a:gd name="T100" fmla="*/ 0 h 95"/>
                  <a:gd name="T101" fmla="*/ 74 w 74"/>
                  <a:gd name="T102" fmla="*/ 95 h 9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4" h="95">
                    <a:moveTo>
                      <a:pt x="38" y="0"/>
                    </a:moveTo>
                    <a:lnTo>
                      <a:pt x="46" y="1"/>
                    </a:lnTo>
                    <a:lnTo>
                      <a:pt x="53" y="3"/>
                    </a:lnTo>
                    <a:lnTo>
                      <a:pt x="58" y="8"/>
                    </a:lnTo>
                    <a:lnTo>
                      <a:pt x="64" y="14"/>
                    </a:lnTo>
                    <a:lnTo>
                      <a:pt x="69" y="21"/>
                    </a:lnTo>
                    <a:lnTo>
                      <a:pt x="72" y="29"/>
                    </a:lnTo>
                    <a:lnTo>
                      <a:pt x="73" y="38"/>
                    </a:lnTo>
                    <a:lnTo>
                      <a:pt x="74" y="47"/>
                    </a:lnTo>
                    <a:lnTo>
                      <a:pt x="73" y="56"/>
                    </a:lnTo>
                    <a:lnTo>
                      <a:pt x="72" y="66"/>
                    </a:lnTo>
                    <a:lnTo>
                      <a:pt x="69" y="74"/>
                    </a:lnTo>
                    <a:lnTo>
                      <a:pt x="64" y="81"/>
                    </a:lnTo>
                    <a:lnTo>
                      <a:pt x="58" y="86"/>
                    </a:lnTo>
                    <a:lnTo>
                      <a:pt x="53" y="91"/>
                    </a:lnTo>
                    <a:lnTo>
                      <a:pt x="46" y="93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3" y="91"/>
                    </a:lnTo>
                    <a:lnTo>
                      <a:pt x="17" y="86"/>
                    </a:lnTo>
                    <a:lnTo>
                      <a:pt x="11" y="81"/>
                    </a:lnTo>
                    <a:lnTo>
                      <a:pt x="6" y="74"/>
                    </a:lnTo>
                    <a:lnTo>
                      <a:pt x="3" y="66"/>
                    </a:lnTo>
                    <a:lnTo>
                      <a:pt x="1" y="56"/>
                    </a:lnTo>
                    <a:lnTo>
                      <a:pt x="0" y="47"/>
                    </a:lnTo>
                    <a:lnTo>
                      <a:pt x="1" y="38"/>
                    </a:lnTo>
                    <a:lnTo>
                      <a:pt x="3" y="29"/>
                    </a:lnTo>
                    <a:lnTo>
                      <a:pt x="6" y="21"/>
                    </a:lnTo>
                    <a:lnTo>
                      <a:pt x="11" y="14"/>
                    </a:lnTo>
                    <a:lnTo>
                      <a:pt x="17" y="8"/>
                    </a:lnTo>
                    <a:lnTo>
                      <a:pt x="23" y="3"/>
                    </a:lnTo>
                    <a:lnTo>
                      <a:pt x="30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" name="Freeform 1782"/>
              <p:cNvSpPr>
                <a:spLocks/>
              </p:cNvSpPr>
              <p:nvPr/>
            </p:nvSpPr>
            <p:spPr bwMode="auto">
              <a:xfrm>
                <a:off x="1812584" y="2719610"/>
                <a:ext cx="41719" cy="61686"/>
              </a:xfrm>
              <a:custGeom>
                <a:avLst/>
                <a:gdLst>
                  <a:gd name="T0" fmla="*/ 2147483647 w 46"/>
                  <a:gd name="T1" fmla="*/ 0 h 67"/>
                  <a:gd name="T2" fmla="*/ 2147483647 w 46"/>
                  <a:gd name="T3" fmla="*/ 2147483647 h 67"/>
                  <a:gd name="T4" fmla="*/ 2147483647 w 46"/>
                  <a:gd name="T5" fmla="*/ 2147483647 h 67"/>
                  <a:gd name="T6" fmla="*/ 2147483647 w 46"/>
                  <a:gd name="T7" fmla="*/ 2147483647 h 67"/>
                  <a:gd name="T8" fmla="*/ 2147483647 w 46"/>
                  <a:gd name="T9" fmla="*/ 2147483647 h 67"/>
                  <a:gd name="T10" fmla="*/ 2147483647 w 46"/>
                  <a:gd name="T11" fmla="*/ 2147483647 h 67"/>
                  <a:gd name="T12" fmla="*/ 2147483647 w 46"/>
                  <a:gd name="T13" fmla="*/ 2147483647 h 67"/>
                  <a:gd name="T14" fmla="*/ 2147483647 w 46"/>
                  <a:gd name="T15" fmla="*/ 2147483647 h 67"/>
                  <a:gd name="T16" fmla="*/ 2147483647 w 46"/>
                  <a:gd name="T17" fmla="*/ 2147483647 h 67"/>
                  <a:gd name="T18" fmla="*/ 2147483647 w 46"/>
                  <a:gd name="T19" fmla="*/ 2147483647 h 67"/>
                  <a:gd name="T20" fmla="*/ 2147483647 w 46"/>
                  <a:gd name="T21" fmla="*/ 2147483647 h 67"/>
                  <a:gd name="T22" fmla="*/ 2147483647 w 46"/>
                  <a:gd name="T23" fmla="*/ 2147483647 h 67"/>
                  <a:gd name="T24" fmla="*/ 0 w 46"/>
                  <a:gd name="T25" fmla="*/ 2147483647 h 67"/>
                  <a:gd name="T26" fmla="*/ 2147483647 w 46"/>
                  <a:gd name="T27" fmla="*/ 2147483647 h 67"/>
                  <a:gd name="T28" fmla="*/ 2147483647 w 46"/>
                  <a:gd name="T29" fmla="*/ 2147483647 h 67"/>
                  <a:gd name="T30" fmla="*/ 2147483647 w 46"/>
                  <a:gd name="T31" fmla="*/ 2147483647 h 67"/>
                  <a:gd name="T32" fmla="*/ 2147483647 w 46"/>
                  <a:gd name="T33" fmla="*/ 0 h 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7"/>
                  <a:gd name="T53" fmla="*/ 46 w 46"/>
                  <a:gd name="T54" fmla="*/ 67 h 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7">
                    <a:moveTo>
                      <a:pt x="23" y="0"/>
                    </a:moveTo>
                    <a:lnTo>
                      <a:pt x="32" y="2"/>
                    </a:lnTo>
                    <a:lnTo>
                      <a:pt x="39" y="9"/>
                    </a:lnTo>
                    <a:lnTo>
                      <a:pt x="43" y="21"/>
                    </a:lnTo>
                    <a:lnTo>
                      <a:pt x="46" y="33"/>
                    </a:lnTo>
                    <a:lnTo>
                      <a:pt x="43" y="46"/>
                    </a:lnTo>
                    <a:lnTo>
                      <a:pt x="39" y="56"/>
                    </a:lnTo>
                    <a:lnTo>
                      <a:pt x="32" y="64"/>
                    </a:lnTo>
                    <a:lnTo>
                      <a:pt x="23" y="67"/>
                    </a:lnTo>
                    <a:lnTo>
                      <a:pt x="13" y="64"/>
                    </a:lnTo>
                    <a:lnTo>
                      <a:pt x="6" y="56"/>
                    </a:lnTo>
                    <a:lnTo>
                      <a:pt x="2" y="46"/>
                    </a:lnTo>
                    <a:lnTo>
                      <a:pt x="0" y="33"/>
                    </a:lnTo>
                    <a:lnTo>
                      <a:pt x="2" y="21"/>
                    </a:lnTo>
                    <a:lnTo>
                      <a:pt x="6" y="9"/>
                    </a:lnTo>
                    <a:lnTo>
                      <a:pt x="13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" name="Freeform 1783"/>
              <p:cNvSpPr>
                <a:spLocks/>
              </p:cNvSpPr>
              <p:nvPr/>
            </p:nvSpPr>
            <p:spPr bwMode="auto">
              <a:xfrm>
                <a:off x="1498792" y="2989940"/>
                <a:ext cx="67112" cy="85273"/>
              </a:xfrm>
              <a:custGeom>
                <a:avLst/>
                <a:gdLst>
                  <a:gd name="T0" fmla="*/ 2147483647 w 75"/>
                  <a:gd name="T1" fmla="*/ 0 h 95"/>
                  <a:gd name="T2" fmla="*/ 2147483647 w 75"/>
                  <a:gd name="T3" fmla="*/ 2147483647 h 95"/>
                  <a:gd name="T4" fmla="*/ 2147483647 w 75"/>
                  <a:gd name="T5" fmla="*/ 2147483647 h 95"/>
                  <a:gd name="T6" fmla="*/ 2147483647 w 75"/>
                  <a:gd name="T7" fmla="*/ 2147483647 h 95"/>
                  <a:gd name="T8" fmla="*/ 2147483647 w 75"/>
                  <a:gd name="T9" fmla="*/ 2147483647 h 95"/>
                  <a:gd name="T10" fmla="*/ 2147483647 w 75"/>
                  <a:gd name="T11" fmla="*/ 2147483647 h 95"/>
                  <a:gd name="T12" fmla="*/ 2147483647 w 75"/>
                  <a:gd name="T13" fmla="*/ 2147483647 h 95"/>
                  <a:gd name="T14" fmla="*/ 2147483647 w 75"/>
                  <a:gd name="T15" fmla="*/ 2147483647 h 95"/>
                  <a:gd name="T16" fmla="*/ 2147483647 w 75"/>
                  <a:gd name="T17" fmla="*/ 2147483647 h 95"/>
                  <a:gd name="T18" fmla="*/ 2147483647 w 75"/>
                  <a:gd name="T19" fmla="*/ 2147483647 h 95"/>
                  <a:gd name="T20" fmla="*/ 2147483647 w 75"/>
                  <a:gd name="T21" fmla="*/ 2147483647 h 95"/>
                  <a:gd name="T22" fmla="*/ 2147483647 w 75"/>
                  <a:gd name="T23" fmla="*/ 2147483647 h 95"/>
                  <a:gd name="T24" fmla="*/ 2147483647 w 75"/>
                  <a:gd name="T25" fmla="*/ 2147483647 h 95"/>
                  <a:gd name="T26" fmla="*/ 2147483647 w 75"/>
                  <a:gd name="T27" fmla="*/ 2147483647 h 95"/>
                  <a:gd name="T28" fmla="*/ 2147483647 w 75"/>
                  <a:gd name="T29" fmla="*/ 2147483647 h 95"/>
                  <a:gd name="T30" fmla="*/ 2147483647 w 75"/>
                  <a:gd name="T31" fmla="*/ 2147483647 h 95"/>
                  <a:gd name="T32" fmla="*/ 2147483647 w 75"/>
                  <a:gd name="T33" fmla="*/ 2147483647 h 95"/>
                  <a:gd name="T34" fmla="*/ 2147483647 w 75"/>
                  <a:gd name="T35" fmla="*/ 2147483647 h 95"/>
                  <a:gd name="T36" fmla="*/ 2147483647 w 75"/>
                  <a:gd name="T37" fmla="*/ 2147483647 h 95"/>
                  <a:gd name="T38" fmla="*/ 2147483647 w 75"/>
                  <a:gd name="T39" fmla="*/ 2147483647 h 95"/>
                  <a:gd name="T40" fmla="*/ 2147483647 w 75"/>
                  <a:gd name="T41" fmla="*/ 2147483647 h 95"/>
                  <a:gd name="T42" fmla="*/ 2147483647 w 75"/>
                  <a:gd name="T43" fmla="*/ 2147483647 h 95"/>
                  <a:gd name="T44" fmla="*/ 2147483647 w 75"/>
                  <a:gd name="T45" fmla="*/ 2147483647 h 95"/>
                  <a:gd name="T46" fmla="*/ 2147483647 w 75"/>
                  <a:gd name="T47" fmla="*/ 2147483647 h 95"/>
                  <a:gd name="T48" fmla="*/ 0 w 75"/>
                  <a:gd name="T49" fmla="*/ 2147483647 h 95"/>
                  <a:gd name="T50" fmla="*/ 2147483647 w 75"/>
                  <a:gd name="T51" fmla="*/ 2147483647 h 95"/>
                  <a:gd name="T52" fmla="*/ 2147483647 w 75"/>
                  <a:gd name="T53" fmla="*/ 2147483647 h 95"/>
                  <a:gd name="T54" fmla="*/ 2147483647 w 75"/>
                  <a:gd name="T55" fmla="*/ 2147483647 h 95"/>
                  <a:gd name="T56" fmla="*/ 2147483647 w 75"/>
                  <a:gd name="T57" fmla="*/ 2147483647 h 95"/>
                  <a:gd name="T58" fmla="*/ 2147483647 w 75"/>
                  <a:gd name="T59" fmla="*/ 2147483647 h 95"/>
                  <a:gd name="T60" fmla="*/ 2147483647 w 75"/>
                  <a:gd name="T61" fmla="*/ 2147483647 h 95"/>
                  <a:gd name="T62" fmla="*/ 2147483647 w 75"/>
                  <a:gd name="T63" fmla="*/ 2147483647 h 95"/>
                  <a:gd name="T64" fmla="*/ 2147483647 w 75"/>
                  <a:gd name="T65" fmla="*/ 0 h 9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5"/>
                  <a:gd name="T101" fmla="*/ 75 w 75"/>
                  <a:gd name="T102" fmla="*/ 95 h 9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5">
                    <a:moveTo>
                      <a:pt x="37" y="0"/>
                    </a:moveTo>
                    <a:lnTo>
                      <a:pt x="45" y="1"/>
                    </a:lnTo>
                    <a:lnTo>
                      <a:pt x="52" y="3"/>
                    </a:lnTo>
                    <a:lnTo>
                      <a:pt x="57" y="8"/>
                    </a:lnTo>
                    <a:lnTo>
                      <a:pt x="63" y="14"/>
                    </a:lnTo>
                    <a:lnTo>
                      <a:pt x="68" y="21"/>
                    </a:lnTo>
                    <a:lnTo>
                      <a:pt x="71" y="29"/>
                    </a:lnTo>
                    <a:lnTo>
                      <a:pt x="74" y="38"/>
                    </a:lnTo>
                    <a:lnTo>
                      <a:pt x="75" y="47"/>
                    </a:lnTo>
                    <a:lnTo>
                      <a:pt x="74" y="57"/>
                    </a:lnTo>
                    <a:lnTo>
                      <a:pt x="71" y="66"/>
                    </a:lnTo>
                    <a:lnTo>
                      <a:pt x="68" y="74"/>
                    </a:lnTo>
                    <a:lnTo>
                      <a:pt x="63" y="81"/>
                    </a:lnTo>
                    <a:lnTo>
                      <a:pt x="57" y="86"/>
                    </a:lnTo>
                    <a:lnTo>
                      <a:pt x="52" y="91"/>
                    </a:lnTo>
                    <a:lnTo>
                      <a:pt x="45" y="93"/>
                    </a:lnTo>
                    <a:lnTo>
                      <a:pt x="37" y="95"/>
                    </a:lnTo>
                    <a:lnTo>
                      <a:pt x="29" y="93"/>
                    </a:lnTo>
                    <a:lnTo>
                      <a:pt x="22" y="91"/>
                    </a:lnTo>
                    <a:lnTo>
                      <a:pt x="16" y="86"/>
                    </a:lnTo>
                    <a:lnTo>
                      <a:pt x="10" y="81"/>
                    </a:lnTo>
                    <a:lnTo>
                      <a:pt x="6" y="74"/>
                    </a:lnTo>
                    <a:lnTo>
                      <a:pt x="2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1" y="38"/>
                    </a:lnTo>
                    <a:lnTo>
                      <a:pt x="2" y="29"/>
                    </a:lnTo>
                    <a:lnTo>
                      <a:pt x="6" y="21"/>
                    </a:lnTo>
                    <a:lnTo>
                      <a:pt x="10" y="14"/>
                    </a:lnTo>
                    <a:lnTo>
                      <a:pt x="16" y="8"/>
                    </a:lnTo>
                    <a:lnTo>
                      <a:pt x="22" y="3"/>
                    </a:lnTo>
                    <a:lnTo>
                      <a:pt x="29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" name="Freeform 1784"/>
              <p:cNvSpPr>
                <a:spLocks/>
              </p:cNvSpPr>
              <p:nvPr/>
            </p:nvSpPr>
            <p:spPr bwMode="auto">
              <a:xfrm>
                <a:off x="1511489" y="3000826"/>
                <a:ext cx="41719" cy="61686"/>
              </a:xfrm>
              <a:custGeom>
                <a:avLst/>
                <a:gdLst>
                  <a:gd name="T0" fmla="*/ 2147483647 w 46"/>
                  <a:gd name="T1" fmla="*/ 0 h 67"/>
                  <a:gd name="T2" fmla="*/ 2147483647 w 46"/>
                  <a:gd name="T3" fmla="*/ 2147483647 h 67"/>
                  <a:gd name="T4" fmla="*/ 2147483647 w 46"/>
                  <a:gd name="T5" fmla="*/ 2147483647 h 67"/>
                  <a:gd name="T6" fmla="*/ 2147483647 w 46"/>
                  <a:gd name="T7" fmla="*/ 2147483647 h 67"/>
                  <a:gd name="T8" fmla="*/ 2147483647 w 46"/>
                  <a:gd name="T9" fmla="*/ 2147483647 h 67"/>
                  <a:gd name="T10" fmla="*/ 2147483647 w 46"/>
                  <a:gd name="T11" fmla="*/ 2147483647 h 67"/>
                  <a:gd name="T12" fmla="*/ 2147483647 w 46"/>
                  <a:gd name="T13" fmla="*/ 2147483647 h 67"/>
                  <a:gd name="T14" fmla="*/ 2147483647 w 46"/>
                  <a:gd name="T15" fmla="*/ 2147483647 h 67"/>
                  <a:gd name="T16" fmla="*/ 2147483647 w 46"/>
                  <a:gd name="T17" fmla="*/ 2147483647 h 67"/>
                  <a:gd name="T18" fmla="*/ 2147483647 w 46"/>
                  <a:gd name="T19" fmla="*/ 2147483647 h 67"/>
                  <a:gd name="T20" fmla="*/ 2147483647 w 46"/>
                  <a:gd name="T21" fmla="*/ 2147483647 h 67"/>
                  <a:gd name="T22" fmla="*/ 2147483647 w 46"/>
                  <a:gd name="T23" fmla="*/ 2147483647 h 67"/>
                  <a:gd name="T24" fmla="*/ 0 w 46"/>
                  <a:gd name="T25" fmla="*/ 2147483647 h 67"/>
                  <a:gd name="T26" fmla="*/ 2147483647 w 46"/>
                  <a:gd name="T27" fmla="*/ 2147483647 h 67"/>
                  <a:gd name="T28" fmla="*/ 2147483647 w 46"/>
                  <a:gd name="T29" fmla="*/ 2147483647 h 67"/>
                  <a:gd name="T30" fmla="*/ 2147483647 w 46"/>
                  <a:gd name="T31" fmla="*/ 2147483647 h 67"/>
                  <a:gd name="T32" fmla="*/ 2147483647 w 46"/>
                  <a:gd name="T33" fmla="*/ 0 h 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7"/>
                  <a:gd name="T53" fmla="*/ 46 w 46"/>
                  <a:gd name="T54" fmla="*/ 67 h 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7">
                    <a:moveTo>
                      <a:pt x="23" y="0"/>
                    </a:moveTo>
                    <a:lnTo>
                      <a:pt x="32" y="2"/>
                    </a:lnTo>
                    <a:lnTo>
                      <a:pt x="39" y="9"/>
                    </a:lnTo>
                    <a:lnTo>
                      <a:pt x="43" y="21"/>
                    </a:lnTo>
                    <a:lnTo>
                      <a:pt x="46" y="33"/>
                    </a:lnTo>
                    <a:lnTo>
                      <a:pt x="43" y="46"/>
                    </a:lnTo>
                    <a:lnTo>
                      <a:pt x="39" y="56"/>
                    </a:lnTo>
                    <a:lnTo>
                      <a:pt x="32" y="64"/>
                    </a:lnTo>
                    <a:lnTo>
                      <a:pt x="23" y="67"/>
                    </a:lnTo>
                    <a:lnTo>
                      <a:pt x="13" y="64"/>
                    </a:lnTo>
                    <a:lnTo>
                      <a:pt x="7" y="56"/>
                    </a:lnTo>
                    <a:lnTo>
                      <a:pt x="2" y="46"/>
                    </a:lnTo>
                    <a:lnTo>
                      <a:pt x="0" y="33"/>
                    </a:lnTo>
                    <a:lnTo>
                      <a:pt x="2" y="21"/>
                    </a:lnTo>
                    <a:lnTo>
                      <a:pt x="7" y="9"/>
                    </a:lnTo>
                    <a:lnTo>
                      <a:pt x="13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" name="Freeform 1785"/>
              <p:cNvSpPr>
                <a:spLocks/>
              </p:cNvSpPr>
              <p:nvPr/>
            </p:nvSpPr>
            <p:spPr bwMode="auto">
              <a:xfrm>
                <a:off x="1680175" y="2574465"/>
                <a:ext cx="67112" cy="87087"/>
              </a:xfrm>
              <a:custGeom>
                <a:avLst/>
                <a:gdLst>
                  <a:gd name="T0" fmla="*/ 2147483647 w 75"/>
                  <a:gd name="T1" fmla="*/ 0 h 96"/>
                  <a:gd name="T2" fmla="*/ 2147483647 w 75"/>
                  <a:gd name="T3" fmla="*/ 2147483647 h 96"/>
                  <a:gd name="T4" fmla="*/ 2147483647 w 75"/>
                  <a:gd name="T5" fmla="*/ 2147483647 h 96"/>
                  <a:gd name="T6" fmla="*/ 2147483647 w 75"/>
                  <a:gd name="T7" fmla="*/ 2147483647 h 96"/>
                  <a:gd name="T8" fmla="*/ 2147483647 w 75"/>
                  <a:gd name="T9" fmla="*/ 2147483647 h 96"/>
                  <a:gd name="T10" fmla="*/ 2147483647 w 75"/>
                  <a:gd name="T11" fmla="*/ 2147483647 h 96"/>
                  <a:gd name="T12" fmla="*/ 2147483647 w 75"/>
                  <a:gd name="T13" fmla="*/ 2147483647 h 96"/>
                  <a:gd name="T14" fmla="*/ 2147483647 w 75"/>
                  <a:gd name="T15" fmla="*/ 2147483647 h 96"/>
                  <a:gd name="T16" fmla="*/ 2147483647 w 75"/>
                  <a:gd name="T17" fmla="*/ 2147483647 h 96"/>
                  <a:gd name="T18" fmla="*/ 2147483647 w 75"/>
                  <a:gd name="T19" fmla="*/ 2147483647 h 96"/>
                  <a:gd name="T20" fmla="*/ 2147483647 w 75"/>
                  <a:gd name="T21" fmla="*/ 2147483647 h 96"/>
                  <a:gd name="T22" fmla="*/ 2147483647 w 75"/>
                  <a:gd name="T23" fmla="*/ 2147483647 h 96"/>
                  <a:gd name="T24" fmla="*/ 2147483647 w 75"/>
                  <a:gd name="T25" fmla="*/ 2147483647 h 96"/>
                  <a:gd name="T26" fmla="*/ 2147483647 w 75"/>
                  <a:gd name="T27" fmla="*/ 2147483647 h 96"/>
                  <a:gd name="T28" fmla="*/ 2147483647 w 75"/>
                  <a:gd name="T29" fmla="*/ 2147483647 h 96"/>
                  <a:gd name="T30" fmla="*/ 2147483647 w 75"/>
                  <a:gd name="T31" fmla="*/ 2147483647 h 96"/>
                  <a:gd name="T32" fmla="*/ 2147483647 w 75"/>
                  <a:gd name="T33" fmla="*/ 2147483647 h 96"/>
                  <a:gd name="T34" fmla="*/ 2147483647 w 75"/>
                  <a:gd name="T35" fmla="*/ 2147483647 h 96"/>
                  <a:gd name="T36" fmla="*/ 2147483647 w 75"/>
                  <a:gd name="T37" fmla="*/ 2147483647 h 96"/>
                  <a:gd name="T38" fmla="*/ 2147483647 w 75"/>
                  <a:gd name="T39" fmla="*/ 2147483647 h 96"/>
                  <a:gd name="T40" fmla="*/ 2147483647 w 75"/>
                  <a:gd name="T41" fmla="*/ 2147483647 h 96"/>
                  <a:gd name="T42" fmla="*/ 2147483647 w 75"/>
                  <a:gd name="T43" fmla="*/ 2147483647 h 96"/>
                  <a:gd name="T44" fmla="*/ 2147483647 w 75"/>
                  <a:gd name="T45" fmla="*/ 2147483647 h 96"/>
                  <a:gd name="T46" fmla="*/ 2147483647 w 75"/>
                  <a:gd name="T47" fmla="*/ 2147483647 h 96"/>
                  <a:gd name="T48" fmla="*/ 0 w 75"/>
                  <a:gd name="T49" fmla="*/ 2147483647 h 96"/>
                  <a:gd name="T50" fmla="*/ 2147483647 w 75"/>
                  <a:gd name="T51" fmla="*/ 2147483647 h 96"/>
                  <a:gd name="T52" fmla="*/ 2147483647 w 75"/>
                  <a:gd name="T53" fmla="*/ 2147483647 h 96"/>
                  <a:gd name="T54" fmla="*/ 2147483647 w 75"/>
                  <a:gd name="T55" fmla="*/ 2147483647 h 96"/>
                  <a:gd name="T56" fmla="*/ 2147483647 w 75"/>
                  <a:gd name="T57" fmla="*/ 2147483647 h 96"/>
                  <a:gd name="T58" fmla="*/ 2147483647 w 75"/>
                  <a:gd name="T59" fmla="*/ 2147483647 h 96"/>
                  <a:gd name="T60" fmla="*/ 2147483647 w 75"/>
                  <a:gd name="T61" fmla="*/ 2147483647 h 96"/>
                  <a:gd name="T62" fmla="*/ 2147483647 w 75"/>
                  <a:gd name="T63" fmla="*/ 2147483647 h 96"/>
                  <a:gd name="T64" fmla="*/ 2147483647 w 75"/>
                  <a:gd name="T65" fmla="*/ 0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6"/>
                  <a:gd name="T101" fmla="*/ 75 w 75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6">
                    <a:moveTo>
                      <a:pt x="37" y="0"/>
                    </a:moveTo>
                    <a:lnTo>
                      <a:pt x="45" y="2"/>
                    </a:lnTo>
                    <a:lnTo>
                      <a:pt x="52" y="4"/>
                    </a:lnTo>
                    <a:lnTo>
                      <a:pt x="58" y="9"/>
                    </a:lnTo>
                    <a:lnTo>
                      <a:pt x="63" y="14"/>
                    </a:lnTo>
                    <a:lnTo>
                      <a:pt x="68" y="22"/>
                    </a:lnTo>
                    <a:lnTo>
                      <a:pt x="72" y="30"/>
                    </a:lnTo>
                    <a:lnTo>
                      <a:pt x="74" y="40"/>
                    </a:lnTo>
                    <a:lnTo>
                      <a:pt x="75" y="49"/>
                    </a:lnTo>
                    <a:lnTo>
                      <a:pt x="74" y="58"/>
                    </a:lnTo>
                    <a:lnTo>
                      <a:pt x="72" y="67"/>
                    </a:lnTo>
                    <a:lnTo>
                      <a:pt x="68" y="75"/>
                    </a:lnTo>
                    <a:lnTo>
                      <a:pt x="63" y="82"/>
                    </a:lnTo>
                    <a:lnTo>
                      <a:pt x="58" y="88"/>
                    </a:lnTo>
                    <a:lnTo>
                      <a:pt x="52" y="93"/>
                    </a:lnTo>
                    <a:lnTo>
                      <a:pt x="45" y="95"/>
                    </a:lnTo>
                    <a:lnTo>
                      <a:pt x="37" y="96"/>
                    </a:lnTo>
                    <a:lnTo>
                      <a:pt x="29" y="95"/>
                    </a:lnTo>
                    <a:lnTo>
                      <a:pt x="22" y="93"/>
                    </a:lnTo>
                    <a:lnTo>
                      <a:pt x="16" y="88"/>
                    </a:lnTo>
                    <a:lnTo>
                      <a:pt x="10" y="82"/>
                    </a:lnTo>
                    <a:lnTo>
                      <a:pt x="6" y="75"/>
                    </a:lnTo>
                    <a:lnTo>
                      <a:pt x="2" y="67"/>
                    </a:lnTo>
                    <a:lnTo>
                      <a:pt x="1" y="58"/>
                    </a:lnTo>
                    <a:lnTo>
                      <a:pt x="0" y="49"/>
                    </a:lnTo>
                    <a:lnTo>
                      <a:pt x="1" y="40"/>
                    </a:lnTo>
                    <a:lnTo>
                      <a:pt x="2" y="30"/>
                    </a:lnTo>
                    <a:lnTo>
                      <a:pt x="6" y="22"/>
                    </a:lnTo>
                    <a:lnTo>
                      <a:pt x="10" y="14"/>
                    </a:lnTo>
                    <a:lnTo>
                      <a:pt x="16" y="9"/>
                    </a:lnTo>
                    <a:lnTo>
                      <a:pt x="22" y="4"/>
                    </a:lnTo>
                    <a:lnTo>
                      <a:pt x="29" y="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" name="Freeform 1786"/>
              <p:cNvSpPr>
                <a:spLocks/>
              </p:cNvSpPr>
              <p:nvPr/>
            </p:nvSpPr>
            <p:spPr bwMode="auto">
              <a:xfrm>
                <a:off x="1691058" y="2587165"/>
                <a:ext cx="43532" cy="59873"/>
              </a:xfrm>
              <a:custGeom>
                <a:avLst/>
                <a:gdLst>
                  <a:gd name="T0" fmla="*/ 2147483647 w 46"/>
                  <a:gd name="T1" fmla="*/ 0 h 66"/>
                  <a:gd name="T2" fmla="*/ 2147483647 w 46"/>
                  <a:gd name="T3" fmla="*/ 2147483647 h 66"/>
                  <a:gd name="T4" fmla="*/ 2147483647 w 46"/>
                  <a:gd name="T5" fmla="*/ 2147483647 h 66"/>
                  <a:gd name="T6" fmla="*/ 2147483647 w 46"/>
                  <a:gd name="T7" fmla="*/ 2147483647 h 66"/>
                  <a:gd name="T8" fmla="*/ 2147483647 w 46"/>
                  <a:gd name="T9" fmla="*/ 2147483647 h 66"/>
                  <a:gd name="T10" fmla="*/ 2147483647 w 46"/>
                  <a:gd name="T11" fmla="*/ 2147483647 h 66"/>
                  <a:gd name="T12" fmla="*/ 2147483647 w 46"/>
                  <a:gd name="T13" fmla="*/ 2147483647 h 66"/>
                  <a:gd name="T14" fmla="*/ 2147483647 w 46"/>
                  <a:gd name="T15" fmla="*/ 2147483647 h 66"/>
                  <a:gd name="T16" fmla="*/ 2147483647 w 46"/>
                  <a:gd name="T17" fmla="*/ 2147483647 h 66"/>
                  <a:gd name="T18" fmla="*/ 2147483647 w 46"/>
                  <a:gd name="T19" fmla="*/ 2147483647 h 66"/>
                  <a:gd name="T20" fmla="*/ 2147483647 w 46"/>
                  <a:gd name="T21" fmla="*/ 2147483647 h 66"/>
                  <a:gd name="T22" fmla="*/ 2147483647 w 46"/>
                  <a:gd name="T23" fmla="*/ 2147483647 h 66"/>
                  <a:gd name="T24" fmla="*/ 0 w 46"/>
                  <a:gd name="T25" fmla="*/ 2147483647 h 66"/>
                  <a:gd name="T26" fmla="*/ 2147483647 w 46"/>
                  <a:gd name="T27" fmla="*/ 2147483647 h 66"/>
                  <a:gd name="T28" fmla="*/ 2147483647 w 46"/>
                  <a:gd name="T29" fmla="*/ 2147483647 h 66"/>
                  <a:gd name="T30" fmla="*/ 2147483647 w 46"/>
                  <a:gd name="T31" fmla="*/ 2147483647 h 66"/>
                  <a:gd name="T32" fmla="*/ 2147483647 w 46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6"/>
                  <a:gd name="T53" fmla="*/ 46 w 46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6">
                    <a:moveTo>
                      <a:pt x="23" y="0"/>
                    </a:moveTo>
                    <a:lnTo>
                      <a:pt x="32" y="3"/>
                    </a:lnTo>
                    <a:lnTo>
                      <a:pt x="39" y="10"/>
                    </a:lnTo>
                    <a:lnTo>
                      <a:pt x="44" y="21"/>
                    </a:lnTo>
                    <a:lnTo>
                      <a:pt x="46" y="34"/>
                    </a:lnTo>
                    <a:lnTo>
                      <a:pt x="44" y="47"/>
                    </a:lnTo>
                    <a:lnTo>
                      <a:pt x="39" y="57"/>
                    </a:lnTo>
                    <a:lnTo>
                      <a:pt x="32" y="64"/>
                    </a:lnTo>
                    <a:lnTo>
                      <a:pt x="23" y="66"/>
                    </a:lnTo>
                    <a:lnTo>
                      <a:pt x="14" y="64"/>
                    </a:lnTo>
                    <a:lnTo>
                      <a:pt x="7" y="57"/>
                    </a:lnTo>
                    <a:lnTo>
                      <a:pt x="2" y="47"/>
                    </a:lnTo>
                    <a:lnTo>
                      <a:pt x="0" y="34"/>
                    </a:lnTo>
                    <a:lnTo>
                      <a:pt x="2" y="21"/>
                    </a:lnTo>
                    <a:lnTo>
                      <a:pt x="7" y="10"/>
                    </a:lnTo>
                    <a:lnTo>
                      <a:pt x="14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" name="Freeform 1787"/>
              <p:cNvSpPr>
                <a:spLocks/>
              </p:cNvSpPr>
              <p:nvPr/>
            </p:nvSpPr>
            <p:spPr bwMode="auto">
              <a:xfrm>
                <a:off x="2030243" y="2968169"/>
                <a:ext cx="67112" cy="87087"/>
              </a:xfrm>
              <a:custGeom>
                <a:avLst/>
                <a:gdLst>
                  <a:gd name="T0" fmla="*/ 2147483647 w 75"/>
                  <a:gd name="T1" fmla="*/ 0 h 96"/>
                  <a:gd name="T2" fmla="*/ 2147483647 w 75"/>
                  <a:gd name="T3" fmla="*/ 2147483647 h 96"/>
                  <a:gd name="T4" fmla="*/ 2147483647 w 75"/>
                  <a:gd name="T5" fmla="*/ 2147483647 h 96"/>
                  <a:gd name="T6" fmla="*/ 2147483647 w 75"/>
                  <a:gd name="T7" fmla="*/ 2147483647 h 96"/>
                  <a:gd name="T8" fmla="*/ 2147483647 w 75"/>
                  <a:gd name="T9" fmla="*/ 2147483647 h 96"/>
                  <a:gd name="T10" fmla="*/ 2147483647 w 75"/>
                  <a:gd name="T11" fmla="*/ 2147483647 h 96"/>
                  <a:gd name="T12" fmla="*/ 2147483647 w 75"/>
                  <a:gd name="T13" fmla="*/ 2147483647 h 96"/>
                  <a:gd name="T14" fmla="*/ 2147483647 w 75"/>
                  <a:gd name="T15" fmla="*/ 2147483647 h 96"/>
                  <a:gd name="T16" fmla="*/ 2147483647 w 75"/>
                  <a:gd name="T17" fmla="*/ 2147483647 h 96"/>
                  <a:gd name="T18" fmla="*/ 2147483647 w 75"/>
                  <a:gd name="T19" fmla="*/ 2147483647 h 96"/>
                  <a:gd name="T20" fmla="*/ 2147483647 w 75"/>
                  <a:gd name="T21" fmla="*/ 2147483647 h 96"/>
                  <a:gd name="T22" fmla="*/ 2147483647 w 75"/>
                  <a:gd name="T23" fmla="*/ 2147483647 h 96"/>
                  <a:gd name="T24" fmla="*/ 2147483647 w 75"/>
                  <a:gd name="T25" fmla="*/ 2147483647 h 96"/>
                  <a:gd name="T26" fmla="*/ 2147483647 w 75"/>
                  <a:gd name="T27" fmla="*/ 2147483647 h 96"/>
                  <a:gd name="T28" fmla="*/ 2147483647 w 75"/>
                  <a:gd name="T29" fmla="*/ 2147483647 h 96"/>
                  <a:gd name="T30" fmla="*/ 2147483647 w 75"/>
                  <a:gd name="T31" fmla="*/ 2147483647 h 96"/>
                  <a:gd name="T32" fmla="*/ 2147483647 w 75"/>
                  <a:gd name="T33" fmla="*/ 2147483647 h 96"/>
                  <a:gd name="T34" fmla="*/ 2147483647 w 75"/>
                  <a:gd name="T35" fmla="*/ 2147483647 h 96"/>
                  <a:gd name="T36" fmla="*/ 2147483647 w 75"/>
                  <a:gd name="T37" fmla="*/ 2147483647 h 96"/>
                  <a:gd name="T38" fmla="*/ 2147483647 w 75"/>
                  <a:gd name="T39" fmla="*/ 2147483647 h 96"/>
                  <a:gd name="T40" fmla="*/ 2147483647 w 75"/>
                  <a:gd name="T41" fmla="*/ 2147483647 h 96"/>
                  <a:gd name="T42" fmla="*/ 2147483647 w 75"/>
                  <a:gd name="T43" fmla="*/ 2147483647 h 96"/>
                  <a:gd name="T44" fmla="*/ 2147483647 w 75"/>
                  <a:gd name="T45" fmla="*/ 2147483647 h 96"/>
                  <a:gd name="T46" fmla="*/ 2147483647 w 75"/>
                  <a:gd name="T47" fmla="*/ 2147483647 h 96"/>
                  <a:gd name="T48" fmla="*/ 0 w 75"/>
                  <a:gd name="T49" fmla="*/ 2147483647 h 96"/>
                  <a:gd name="T50" fmla="*/ 2147483647 w 75"/>
                  <a:gd name="T51" fmla="*/ 2147483647 h 96"/>
                  <a:gd name="T52" fmla="*/ 2147483647 w 75"/>
                  <a:gd name="T53" fmla="*/ 2147483647 h 96"/>
                  <a:gd name="T54" fmla="*/ 2147483647 w 75"/>
                  <a:gd name="T55" fmla="*/ 2147483647 h 96"/>
                  <a:gd name="T56" fmla="*/ 2147483647 w 75"/>
                  <a:gd name="T57" fmla="*/ 2147483647 h 96"/>
                  <a:gd name="T58" fmla="*/ 2147483647 w 75"/>
                  <a:gd name="T59" fmla="*/ 2147483647 h 96"/>
                  <a:gd name="T60" fmla="*/ 2147483647 w 75"/>
                  <a:gd name="T61" fmla="*/ 2147483647 h 96"/>
                  <a:gd name="T62" fmla="*/ 2147483647 w 75"/>
                  <a:gd name="T63" fmla="*/ 2147483647 h 96"/>
                  <a:gd name="T64" fmla="*/ 2147483647 w 75"/>
                  <a:gd name="T65" fmla="*/ 0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6"/>
                  <a:gd name="T101" fmla="*/ 75 w 75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6">
                    <a:moveTo>
                      <a:pt x="37" y="0"/>
                    </a:moveTo>
                    <a:lnTo>
                      <a:pt x="45" y="1"/>
                    </a:lnTo>
                    <a:lnTo>
                      <a:pt x="52" y="3"/>
                    </a:lnTo>
                    <a:lnTo>
                      <a:pt x="58" y="8"/>
                    </a:lnTo>
                    <a:lnTo>
                      <a:pt x="63" y="14"/>
                    </a:lnTo>
                    <a:lnTo>
                      <a:pt x="68" y="21"/>
                    </a:lnTo>
                    <a:lnTo>
                      <a:pt x="71" y="29"/>
                    </a:lnTo>
                    <a:lnTo>
                      <a:pt x="74" y="38"/>
                    </a:lnTo>
                    <a:lnTo>
                      <a:pt x="75" y="47"/>
                    </a:lnTo>
                    <a:lnTo>
                      <a:pt x="74" y="56"/>
                    </a:lnTo>
                    <a:lnTo>
                      <a:pt x="71" y="66"/>
                    </a:lnTo>
                    <a:lnTo>
                      <a:pt x="68" y="74"/>
                    </a:lnTo>
                    <a:lnTo>
                      <a:pt x="63" y="82"/>
                    </a:lnTo>
                    <a:lnTo>
                      <a:pt x="58" y="88"/>
                    </a:lnTo>
                    <a:lnTo>
                      <a:pt x="52" y="92"/>
                    </a:lnTo>
                    <a:lnTo>
                      <a:pt x="45" y="95"/>
                    </a:lnTo>
                    <a:lnTo>
                      <a:pt x="37" y="96"/>
                    </a:lnTo>
                    <a:lnTo>
                      <a:pt x="29" y="95"/>
                    </a:lnTo>
                    <a:lnTo>
                      <a:pt x="22" y="92"/>
                    </a:lnTo>
                    <a:lnTo>
                      <a:pt x="16" y="88"/>
                    </a:lnTo>
                    <a:lnTo>
                      <a:pt x="10" y="82"/>
                    </a:lnTo>
                    <a:lnTo>
                      <a:pt x="6" y="74"/>
                    </a:lnTo>
                    <a:lnTo>
                      <a:pt x="2" y="66"/>
                    </a:lnTo>
                    <a:lnTo>
                      <a:pt x="1" y="56"/>
                    </a:lnTo>
                    <a:lnTo>
                      <a:pt x="0" y="47"/>
                    </a:lnTo>
                    <a:lnTo>
                      <a:pt x="1" y="38"/>
                    </a:lnTo>
                    <a:lnTo>
                      <a:pt x="2" y="29"/>
                    </a:lnTo>
                    <a:lnTo>
                      <a:pt x="6" y="21"/>
                    </a:lnTo>
                    <a:lnTo>
                      <a:pt x="10" y="14"/>
                    </a:lnTo>
                    <a:lnTo>
                      <a:pt x="16" y="8"/>
                    </a:lnTo>
                    <a:lnTo>
                      <a:pt x="22" y="3"/>
                    </a:lnTo>
                    <a:lnTo>
                      <a:pt x="29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4" name="Freeform 1788"/>
              <p:cNvSpPr>
                <a:spLocks/>
              </p:cNvSpPr>
              <p:nvPr/>
            </p:nvSpPr>
            <p:spPr bwMode="auto">
              <a:xfrm>
                <a:off x="2041126" y="2980869"/>
                <a:ext cx="41719" cy="59873"/>
              </a:xfrm>
              <a:custGeom>
                <a:avLst/>
                <a:gdLst>
                  <a:gd name="T0" fmla="*/ 2147483647 w 46"/>
                  <a:gd name="T1" fmla="*/ 0 h 66"/>
                  <a:gd name="T2" fmla="*/ 2147483647 w 46"/>
                  <a:gd name="T3" fmla="*/ 2147483647 h 66"/>
                  <a:gd name="T4" fmla="*/ 2147483647 w 46"/>
                  <a:gd name="T5" fmla="*/ 2147483647 h 66"/>
                  <a:gd name="T6" fmla="*/ 2147483647 w 46"/>
                  <a:gd name="T7" fmla="*/ 2147483647 h 66"/>
                  <a:gd name="T8" fmla="*/ 2147483647 w 46"/>
                  <a:gd name="T9" fmla="*/ 2147483647 h 66"/>
                  <a:gd name="T10" fmla="*/ 2147483647 w 46"/>
                  <a:gd name="T11" fmla="*/ 2147483647 h 66"/>
                  <a:gd name="T12" fmla="*/ 2147483647 w 46"/>
                  <a:gd name="T13" fmla="*/ 2147483647 h 66"/>
                  <a:gd name="T14" fmla="*/ 2147483647 w 46"/>
                  <a:gd name="T15" fmla="*/ 2147483647 h 66"/>
                  <a:gd name="T16" fmla="*/ 2147483647 w 46"/>
                  <a:gd name="T17" fmla="*/ 2147483647 h 66"/>
                  <a:gd name="T18" fmla="*/ 2147483647 w 46"/>
                  <a:gd name="T19" fmla="*/ 2147483647 h 66"/>
                  <a:gd name="T20" fmla="*/ 2147483647 w 46"/>
                  <a:gd name="T21" fmla="*/ 2147483647 h 66"/>
                  <a:gd name="T22" fmla="*/ 2147483647 w 46"/>
                  <a:gd name="T23" fmla="*/ 2147483647 h 66"/>
                  <a:gd name="T24" fmla="*/ 0 w 46"/>
                  <a:gd name="T25" fmla="*/ 2147483647 h 66"/>
                  <a:gd name="T26" fmla="*/ 2147483647 w 46"/>
                  <a:gd name="T27" fmla="*/ 2147483647 h 66"/>
                  <a:gd name="T28" fmla="*/ 2147483647 w 46"/>
                  <a:gd name="T29" fmla="*/ 2147483647 h 66"/>
                  <a:gd name="T30" fmla="*/ 2147483647 w 46"/>
                  <a:gd name="T31" fmla="*/ 2147483647 h 66"/>
                  <a:gd name="T32" fmla="*/ 2147483647 w 46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6"/>
                  <a:gd name="T53" fmla="*/ 46 w 46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6">
                    <a:moveTo>
                      <a:pt x="23" y="0"/>
                    </a:moveTo>
                    <a:lnTo>
                      <a:pt x="32" y="2"/>
                    </a:lnTo>
                    <a:lnTo>
                      <a:pt x="39" y="9"/>
                    </a:lnTo>
                    <a:lnTo>
                      <a:pt x="44" y="20"/>
                    </a:lnTo>
                    <a:lnTo>
                      <a:pt x="46" y="32"/>
                    </a:lnTo>
                    <a:lnTo>
                      <a:pt x="44" y="45"/>
                    </a:lnTo>
                    <a:lnTo>
                      <a:pt x="39" y="55"/>
                    </a:lnTo>
                    <a:lnTo>
                      <a:pt x="32" y="63"/>
                    </a:lnTo>
                    <a:lnTo>
                      <a:pt x="23" y="66"/>
                    </a:lnTo>
                    <a:lnTo>
                      <a:pt x="14" y="63"/>
                    </a:lnTo>
                    <a:lnTo>
                      <a:pt x="7" y="55"/>
                    </a:lnTo>
                    <a:lnTo>
                      <a:pt x="2" y="45"/>
                    </a:lnTo>
                    <a:lnTo>
                      <a:pt x="0" y="32"/>
                    </a:lnTo>
                    <a:lnTo>
                      <a:pt x="2" y="20"/>
                    </a:lnTo>
                    <a:lnTo>
                      <a:pt x="7" y="9"/>
                    </a:lnTo>
                    <a:lnTo>
                      <a:pt x="14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5" name="Freeform 1789"/>
              <p:cNvSpPr>
                <a:spLocks/>
              </p:cNvSpPr>
              <p:nvPr/>
            </p:nvSpPr>
            <p:spPr bwMode="auto">
              <a:xfrm>
                <a:off x="1937738" y="2703280"/>
                <a:ext cx="68925" cy="87087"/>
              </a:xfrm>
              <a:custGeom>
                <a:avLst/>
                <a:gdLst>
                  <a:gd name="T0" fmla="*/ 2147483647 w 76"/>
                  <a:gd name="T1" fmla="*/ 0 h 96"/>
                  <a:gd name="T2" fmla="*/ 2147483647 w 76"/>
                  <a:gd name="T3" fmla="*/ 2147483647 h 96"/>
                  <a:gd name="T4" fmla="*/ 2147483647 w 76"/>
                  <a:gd name="T5" fmla="*/ 2147483647 h 96"/>
                  <a:gd name="T6" fmla="*/ 2147483647 w 76"/>
                  <a:gd name="T7" fmla="*/ 2147483647 h 96"/>
                  <a:gd name="T8" fmla="*/ 2147483647 w 76"/>
                  <a:gd name="T9" fmla="*/ 2147483647 h 96"/>
                  <a:gd name="T10" fmla="*/ 2147483647 w 76"/>
                  <a:gd name="T11" fmla="*/ 2147483647 h 96"/>
                  <a:gd name="T12" fmla="*/ 2147483647 w 76"/>
                  <a:gd name="T13" fmla="*/ 2147483647 h 96"/>
                  <a:gd name="T14" fmla="*/ 2147483647 w 76"/>
                  <a:gd name="T15" fmla="*/ 2147483647 h 96"/>
                  <a:gd name="T16" fmla="*/ 2147483647 w 76"/>
                  <a:gd name="T17" fmla="*/ 2147483647 h 96"/>
                  <a:gd name="T18" fmla="*/ 2147483647 w 76"/>
                  <a:gd name="T19" fmla="*/ 2147483647 h 96"/>
                  <a:gd name="T20" fmla="*/ 2147483647 w 76"/>
                  <a:gd name="T21" fmla="*/ 2147483647 h 96"/>
                  <a:gd name="T22" fmla="*/ 2147483647 w 76"/>
                  <a:gd name="T23" fmla="*/ 2147483647 h 96"/>
                  <a:gd name="T24" fmla="*/ 2147483647 w 76"/>
                  <a:gd name="T25" fmla="*/ 2147483647 h 96"/>
                  <a:gd name="T26" fmla="*/ 2147483647 w 76"/>
                  <a:gd name="T27" fmla="*/ 2147483647 h 96"/>
                  <a:gd name="T28" fmla="*/ 2147483647 w 76"/>
                  <a:gd name="T29" fmla="*/ 2147483647 h 96"/>
                  <a:gd name="T30" fmla="*/ 2147483647 w 76"/>
                  <a:gd name="T31" fmla="*/ 2147483647 h 96"/>
                  <a:gd name="T32" fmla="*/ 2147483647 w 76"/>
                  <a:gd name="T33" fmla="*/ 2147483647 h 96"/>
                  <a:gd name="T34" fmla="*/ 2147483647 w 76"/>
                  <a:gd name="T35" fmla="*/ 2147483647 h 96"/>
                  <a:gd name="T36" fmla="*/ 2147483647 w 76"/>
                  <a:gd name="T37" fmla="*/ 2147483647 h 96"/>
                  <a:gd name="T38" fmla="*/ 2147483647 w 76"/>
                  <a:gd name="T39" fmla="*/ 2147483647 h 96"/>
                  <a:gd name="T40" fmla="*/ 2147483647 w 76"/>
                  <a:gd name="T41" fmla="*/ 2147483647 h 96"/>
                  <a:gd name="T42" fmla="*/ 2147483647 w 76"/>
                  <a:gd name="T43" fmla="*/ 2147483647 h 96"/>
                  <a:gd name="T44" fmla="*/ 2147483647 w 76"/>
                  <a:gd name="T45" fmla="*/ 2147483647 h 96"/>
                  <a:gd name="T46" fmla="*/ 2147483647 w 76"/>
                  <a:gd name="T47" fmla="*/ 2147483647 h 96"/>
                  <a:gd name="T48" fmla="*/ 0 w 76"/>
                  <a:gd name="T49" fmla="*/ 2147483647 h 96"/>
                  <a:gd name="T50" fmla="*/ 2147483647 w 76"/>
                  <a:gd name="T51" fmla="*/ 2147483647 h 96"/>
                  <a:gd name="T52" fmla="*/ 2147483647 w 76"/>
                  <a:gd name="T53" fmla="*/ 2147483647 h 96"/>
                  <a:gd name="T54" fmla="*/ 2147483647 w 76"/>
                  <a:gd name="T55" fmla="*/ 2147483647 h 96"/>
                  <a:gd name="T56" fmla="*/ 2147483647 w 76"/>
                  <a:gd name="T57" fmla="*/ 2147483647 h 96"/>
                  <a:gd name="T58" fmla="*/ 2147483647 w 76"/>
                  <a:gd name="T59" fmla="*/ 2147483647 h 96"/>
                  <a:gd name="T60" fmla="*/ 2147483647 w 76"/>
                  <a:gd name="T61" fmla="*/ 2147483647 h 96"/>
                  <a:gd name="T62" fmla="*/ 2147483647 w 76"/>
                  <a:gd name="T63" fmla="*/ 2147483647 h 96"/>
                  <a:gd name="T64" fmla="*/ 2147483647 w 76"/>
                  <a:gd name="T65" fmla="*/ 0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6"/>
                  <a:gd name="T100" fmla="*/ 0 h 96"/>
                  <a:gd name="T101" fmla="*/ 76 w 76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6" h="96">
                    <a:moveTo>
                      <a:pt x="38" y="0"/>
                    </a:moveTo>
                    <a:lnTo>
                      <a:pt x="46" y="2"/>
                    </a:lnTo>
                    <a:lnTo>
                      <a:pt x="53" y="4"/>
                    </a:lnTo>
                    <a:lnTo>
                      <a:pt x="59" y="8"/>
                    </a:lnTo>
                    <a:lnTo>
                      <a:pt x="64" y="14"/>
                    </a:lnTo>
                    <a:lnTo>
                      <a:pt x="69" y="21"/>
                    </a:lnTo>
                    <a:lnTo>
                      <a:pt x="72" y="29"/>
                    </a:lnTo>
                    <a:lnTo>
                      <a:pt x="75" y="38"/>
                    </a:lnTo>
                    <a:lnTo>
                      <a:pt x="76" y="48"/>
                    </a:lnTo>
                    <a:lnTo>
                      <a:pt x="75" y="57"/>
                    </a:lnTo>
                    <a:lnTo>
                      <a:pt x="72" y="66"/>
                    </a:lnTo>
                    <a:lnTo>
                      <a:pt x="69" y="74"/>
                    </a:lnTo>
                    <a:lnTo>
                      <a:pt x="64" y="82"/>
                    </a:lnTo>
                    <a:lnTo>
                      <a:pt x="59" y="88"/>
                    </a:lnTo>
                    <a:lnTo>
                      <a:pt x="53" y="93"/>
                    </a:lnTo>
                    <a:lnTo>
                      <a:pt x="46" y="95"/>
                    </a:lnTo>
                    <a:lnTo>
                      <a:pt x="38" y="96"/>
                    </a:lnTo>
                    <a:lnTo>
                      <a:pt x="30" y="95"/>
                    </a:lnTo>
                    <a:lnTo>
                      <a:pt x="23" y="93"/>
                    </a:lnTo>
                    <a:lnTo>
                      <a:pt x="17" y="88"/>
                    </a:lnTo>
                    <a:lnTo>
                      <a:pt x="11" y="82"/>
                    </a:lnTo>
                    <a:lnTo>
                      <a:pt x="7" y="74"/>
                    </a:lnTo>
                    <a:lnTo>
                      <a:pt x="3" y="66"/>
                    </a:lnTo>
                    <a:lnTo>
                      <a:pt x="1" y="57"/>
                    </a:lnTo>
                    <a:lnTo>
                      <a:pt x="0" y="48"/>
                    </a:lnTo>
                    <a:lnTo>
                      <a:pt x="1" y="38"/>
                    </a:lnTo>
                    <a:lnTo>
                      <a:pt x="3" y="29"/>
                    </a:lnTo>
                    <a:lnTo>
                      <a:pt x="7" y="21"/>
                    </a:lnTo>
                    <a:lnTo>
                      <a:pt x="11" y="14"/>
                    </a:lnTo>
                    <a:lnTo>
                      <a:pt x="17" y="8"/>
                    </a:lnTo>
                    <a:lnTo>
                      <a:pt x="23" y="4"/>
                    </a:lnTo>
                    <a:lnTo>
                      <a:pt x="30" y="2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6" name="Freeform 1790"/>
              <p:cNvSpPr>
                <a:spLocks/>
              </p:cNvSpPr>
              <p:nvPr/>
            </p:nvSpPr>
            <p:spPr bwMode="auto">
              <a:xfrm>
                <a:off x="1952249" y="2717795"/>
                <a:ext cx="41719" cy="59873"/>
              </a:xfrm>
              <a:custGeom>
                <a:avLst/>
                <a:gdLst>
                  <a:gd name="T0" fmla="*/ 2147483647 w 46"/>
                  <a:gd name="T1" fmla="*/ 0 h 66"/>
                  <a:gd name="T2" fmla="*/ 2147483647 w 46"/>
                  <a:gd name="T3" fmla="*/ 2147483647 h 66"/>
                  <a:gd name="T4" fmla="*/ 2147483647 w 46"/>
                  <a:gd name="T5" fmla="*/ 2147483647 h 66"/>
                  <a:gd name="T6" fmla="*/ 2147483647 w 46"/>
                  <a:gd name="T7" fmla="*/ 2147483647 h 66"/>
                  <a:gd name="T8" fmla="*/ 2147483647 w 46"/>
                  <a:gd name="T9" fmla="*/ 2147483647 h 66"/>
                  <a:gd name="T10" fmla="*/ 2147483647 w 46"/>
                  <a:gd name="T11" fmla="*/ 2147483647 h 66"/>
                  <a:gd name="T12" fmla="*/ 2147483647 w 46"/>
                  <a:gd name="T13" fmla="*/ 2147483647 h 66"/>
                  <a:gd name="T14" fmla="*/ 2147483647 w 46"/>
                  <a:gd name="T15" fmla="*/ 2147483647 h 66"/>
                  <a:gd name="T16" fmla="*/ 2147483647 w 46"/>
                  <a:gd name="T17" fmla="*/ 2147483647 h 66"/>
                  <a:gd name="T18" fmla="*/ 2147483647 w 46"/>
                  <a:gd name="T19" fmla="*/ 2147483647 h 66"/>
                  <a:gd name="T20" fmla="*/ 2147483647 w 46"/>
                  <a:gd name="T21" fmla="*/ 2147483647 h 66"/>
                  <a:gd name="T22" fmla="*/ 2147483647 w 46"/>
                  <a:gd name="T23" fmla="*/ 2147483647 h 66"/>
                  <a:gd name="T24" fmla="*/ 0 w 46"/>
                  <a:gd name="T25" fmla="*/ 2147483647 h 66"/>
                  <a:gd name="T26" fmla="*/ 2147483647 w 46"/>
                  <a:gd name="T27" fmla="*/ 2147483647 h 66"/>
                  <a:gd name="T28" fmla="*/ 2147483647 w 46"/>
                  <a:gd name="T29" fmla="*/ 2147483647 h 66"/>
                  <a:gd name="T30" fmla="*/ 2147483647 w 46"/>
                  <a:gd name="T31" fmla="*/ 2147483647 h 66"/>
                  <a:gd name="T32" fmla="*/ 2147483647 w 46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6"/>
                  <a:gd name="T53" fmla="*/ 46 w 46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6">
                    <a:moveTo>
                      <a:pt x="23" y="0"/>
                    </a:moveTo>
                    <a:lnTo>
                      <a:pt x="32" y="3"/>
                    </a:lnTo>
                    <a:lnTo>
                      <a:pt x="39" y="10"/>
                    </a:lnTo>
                    <a:lnTo>
                      <a:pt x="44" y="20"/>
                    </a:lnTo>
                    <a:lnTo>
                      <a:pt x="46" y="33"/>
                    </a:lnTo>
                    <a:lnTo>
                      <a:pt x="44" y="45"/>
                    </a:lnTo>
                    <a:lnTo>
                      <a:pt x="39" y="56"/>
                    </a:lnTo>
                    <a:lnTo>
                      <a:pt x="32" y="64"/>
                    </a:lnTo>
                    <a:lnTo>
                      <a:pt x="23" y="66"/>
                    </a:lnTo>
                    <a:lnTo>
                      <a:pt x="14" y="64"/>
                    </a:lnTo>
                    <a:lnTo>
                      <a:pt x="7" y="56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7" y="10"/>
                    </a:lnTo>
                    <a:lnTo>
                      <a:pt x="14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7" name="Freeform 1791"/>
              <p:cNvSpPr>
                <a:spLocks/>
              </p:cNvSpPr>
              <p:nvPr/>
            </p:nvSpPr>
            <p:spPr bwMode="auto">
              <a:xfrm>
                <a:off x="1638456" y="2984498"/>
                <a:ext cx="67112" cy="87087"/>
              </a:xfrm>
              <a:custGeom>
                <a:avLst/>
                <a:gdLst>
                  <a:gd name="T0" fmla="*/ 2147483647 w 74"/>
                  <a:gd name="T1" fmla="*/ 0 h 96"/>
                  <a:gd name="T2" fmla="*/ 2147483647 w 74"/>
                  <a:gd name="T3" fmla="*/ 2147483647 h 96"/>
                  <a:gd name="T4" fmla="*/ 2147483647 w 74"/>
                  <a:gd name="T5" fmla="*/ 2147483647 h 96"/>
                  <a:gd name="T6" fmla="*/ 2147483647 w 74"/>
                  <a:gd name="T7" fmla="*/ 2147483647 h 96"/>
                  <a:gd name="T8" fmla="*/ 2147483647 w 74"/>
                  <a:gd name="T9" fmla="*/ 2147483647 h 96"/>
                  <a:gd name="T10" fmla="*/ 2147483647 w 74"/>
                  <a:gd name="T11" fmla="*/ 2147483647 h 96"/>
                  <a:gd name="T12" fmla="*/ 2147483647 w 74"/>
                  <a:gd name="T13" fmla="*/ 2147483647 h 96"/>
                  <a:gd name="T14" fmla="*/ 2147483647 w 74"/>
                  <a:gd name="T15" fmla="*/ 2147483647 h 96"/>
                  <a:gd name="T16" fmla="*/ 2147483647 w 74"/>
                  <a:gd name="T17" fmla="*/ 2147483647 h 96"/>
                  <a:gd name="T18" fmla="*/ 2147483647 w 74"/>
                  <a:gd name="T19" fmla="*/ 2147483647 h 96"/>
                  <a:gd name="T20" fmla="*/ 2147483647 w 74"/>
                  <a:gd name="T21" fmla="*/ 2147483647 h 96"/>
                  <a:gd name="T22" fmla="*/ 2147483647 w 74"/>
                  <a:gd name="T23" fmla="*/ 2147483647 h 96"/>
                  <a:gd name="T24" fmla="*/ 2147483647 w 74"/>
                  <a:gd name="T25" fmla="*/ 2147483647 h 96"/>
                  <a:gd name="T26" fmla="*/ 2147483647 w 74"/>
                  <a:gd name="T27" fmla="*/ 2147483647 h 96"/>
                  <a:gd name="T28" fmla="*/ 2147483647 w 74"/>
                  <a:gd name="T29" fmla="*/ 2147483647 h 96"/>
                  <a:gd name="T30" fmla="*/ 2147483647 w 74"/>
                  <a:gd name="T31" fmla="*/ 2147483647 h 96"/>
                  <a:gd name="T32" fmla="*/ 2147483647 w 74"/>
                  <a:gd name="T33" fmla="*/ 2147483647 h 96"/>
                  <a:gd name="T34" fmla="*/ 2147483647 w 74"/>
                  <a:gd name="T35" fmla="*/ 2147483647 h 96"/>
                  <a:gd name="T36" fmla="*/ 2147483647 w 74"/>
                  <a:gd name="T37" fmla="*/ 2147483647 h 96"/>
                  <a:gd name="T38" fmla="*/ 2147483647 w 74"/>
                  <a:gd name="T39" fmla="*/ 2147483647 h 96"/>
                  <a:gd name="T40" fmla="*/ 2147483647 w 74"/>
                  <a:gd name="T41" fmla="*/ 2147483647 h 96"/>
                  <a:gd name="T42" fmla="*/ 2147483647 w 74"/>
                  <a:gd name="T43" fmla="*/ 2147483647 h 96"/>
                  <a:gd name="T44" fmla="*/ 2147483647 w 74"/>
                  <a:gd name="T45" fmla="*/ 2147483647 h 96"/>
                  <a:gd name="T46" fmla="*/ 2147483647 w 74"/>
                  <a:gd name="T47" fmla="*/ 2147483647 h 96"/>
                  <a:gd name="T48" fmla="*/ 0 w 74"/>
                  <a:gd name="T49" fmla="*/ 2147483647 h 96"/>
                  <a:gd name="T50" fmla="*/ 2147483647 w 74"/>
                  <a:gd name="T51" fmla="*/ 2147483647 h 96"/>
                  <a:gd name="T52" fmla="*/ 2147483647 w 74"/>
                  <a:gd name="T53" fmla="*/ 2147483647 h 96"/>
                  <a:gd name="T54" fmla="*/ 2147483647 w 74"/>
                  <a:gd name="T55" fmla="*/ 2147483647 h 96"/>
                  <a:gd name="T56" fmla="*/ 2147483647 w 74"/>
                  <a:gd name="T57" fmla="*/ 2147483647 h 96"/>
                  <a:gd name="T58" fmla="*/ 2147483647 w 74"/>
                  <a:gd name="T59" fmla="*/ 2147483647 h 96"/>
                  <a:gd name="T60" fmla="*/ 2147483647 w 74"/>
                  <a:gd name="T61" fmla="*/ 2147483647 h 96"/>
                  <a:gd name="T62" fmla="*/ 2147483647 w 74"/>
                  <a:gd name="T63" fmla="*/ 2147483647 h 96"/>
                  <a:gd name="T64" fmla="*/ 2147483647 w 74"/>
                  <a:gd name="T65" fmla="*/ 0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4"/>
                  <a:gd name="T100" fmla="*/ 0 h 96"/>
                  <a:gd name="T101" fmla="*/ 74 w 74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4" h="96">
                    <a:moveTo>
                      <a:pt x="36" y="0"/>
                    </a:moveTo>
                    <a:lnTo>
                      <a:pt x="44" y="2"/>
                    </a:lnTo>
                    <a:lnTo>
                      <a:pt x="51" y="4"/>
                    </a:lnTo>
                    <a:lnTo>
                      <a:pt x="57" y="8"/>
                    </a:lnTo>
                    <a:lnTo>
                      <a:pt x="62" y="14"/>
                    </a:lnTo>
                    <a:lnTo>
                      <a:pt x="67" y="21"/>
                    </a:lnTo>
                    <a:lnTo>
                      <a:pt x="70" y="29"/>
                    </a:lnTo>
                    <a:lnTo>
                      <a:pt x="73" y="38"/>
                    </a:lnTo>
                    <a:lnTo>
                      <a:pt x="74" y="48"/>
                    </a:lnTo>
                    <a:lnTo>
                      <a:pt x="73" y="57"/>
                    </a:lnTo>
                    <a:lnTo>
                      <a:pt x="70" y="66"/>
                    </a:lnTo>
                    <a:lnTo>
                      <a:pt x="67" y="74"/>
                    </a:lnTo>
                    <a:lnTo>
                      <a:pt x="62" y="82"/>
                    </a:lnTo>
                    <a:lnTo>
                      <a:pt x="57" y="88"/>
                    </a:lnTo>
                    <a:lnTo>
                      <a:pt x="51" y="93"/>
                    </a:lnTo>
                    <a:lnTo>
                      <a:pt x="44" y="95"/>
                    </a:lnTo>
                    <a:lnTo>
                      <a:pt x="36" y="96"/>
                    </a:lnTo>
                    <a:lnTo>
                      <a:pt x="29" y="95"/>
                    </a:lnTo>
                    <a:lnTo>
                      <a:pt x="22" y="93"/>
                    </a:lnTo>
                    <a:lnTo>
                      <a:pt x="16" y="88"/>
                    </a:lnTo>
                    <a:lnTo>
                      <a:pt x="11" y="82"/>
                    </a:lnTo>
                    <a:lnTo>
                      <a:pt x="6" y="74"/>
                    </a:lnTo>
                    <a:lnTo>
                      <a:pt x="2" y="66"/>
                    </a:lnTo>
                    <a:lnTo>
                      <a:pt x="1" y="57"/>
                    </a:lnTo>
                    <a:lnTo>
                      <a:pt x="0" y="48"/>
                    </a:lnTo>
                    <a:lnTo>
                      <a:pt x="1" y="38"/>
                    </a:lnTo>
                    <a:lnTo>
                      <a:pt x="2" y="29"/>
                    </a:lnTo>
                    <a:lnTo>
                      <a:pt x="6" y="21"/>
                    </a:lnTo>
                    <a:lnTo>
                      <a:pt x="11" y="14"/>
                    </a:lnTo>
                    <a:lnTo>
                      <a:pt x="16" y="8"/>
                    </a:lnTo>
                    <a:lnTo>
                      <a:pt x="22" y="4"/>
                    </a:lnTo>
                    <a:lnTo>
                      <a:pt x="29" y="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8" name="Freeform 1792"/>
              <p:cNvSpPr>
                <a:spLocks/>
              </p:cNvSpPr>
              <p:nvPr/>
            </p:nvSpPr>
            <p:spPr bwMode="auto">
              <a:xfrm>
                <a:off x="1652967" y="2999012"/>
                <a:ext cx="38091" cy="59873"/>
              </a:xfrm>
              <a:custGeom>
                <a:avLst/>
                <a:gdLst>
                  <a:gd name="T0" fmla="*/ 2147483647 w 44"/>
                  <a:gd name="T1" fmla="*/ 0 h 66"/>
                  <a:gd name="T2" fmla="*/ 2147483647 w 44"/>
                  <a:gd name="T3" fmla="*/ 2147483647 h 66"/>
                  <a:gd name="T4" fmla="*/ 2147483647 w 44"/>
                  <a:gd name="T5" fmla="*/ 2147483647 h 66"/>
                  <a:gd name="T6" fmla="*/ 2147483647 w 44"/>
                  <a:gd name="T7" fmla="*/ 2147483647 h 66"/>
                  <a:gd name="T8" fmla="*/ 2147483647 w 44"/>
                  <a:gd name="T9" fmla="*/ 2147483647 h 66"/>
                  <a:gd name="T10" fmla="*/ 2147483647 w 44"/>
                  <a:gd name="T11" fmla="*/ 2147483647 h 66"/>
                  <a:gd name="T12" fmla="*/ 2147483647 w 44"/>
                  <a:gd name="T13" fmla="*/ 2147483647 h 66"/>
                  <a:gd name="T14" fmla="*/ 2147483647 w 44"/>
                  <a:gd name="T15" fmla="*/ 2147483647 h 66"/>
                  <a:gd name="T16" fmla="*/ 2147483647 w 44"/>
                  <a:gd name="T17" fmla="*/ 2147483647 h 66"/>
                  <a:gd name="T18" fmla="*/ 2147483647 w 44"/>
                  <a:gd name="T19" fmla="*/ 2147483647 h 66"/>
                  <a:gd name="T20" fmla="*/ 2147483647 w 44"/>
                  <a:gd name="T21" fmla="*/ 2147483647 h 66"/>
                  <a:gd name="T22" fmla="*/ 2147483647 w 44"/>
                  <a:gd name="T23" fmla="*/ 2147483647 h 66"/>
                  <a:gd name="T24" fmla="*/ 0 w 44"/>
                  <a:gd name="T25" fmla="*/ 2147483647 h 66"/>
                  <a:gd name="T26" fmla="*/ 2147483647 w 44"/>
                  <a:gd name="T27" fmla="*/ 2147483647 h 66"/>
                  <a:gd name="T28" fmla="*/ 2147483647 w 44"/>
                  <a:gd name="T29" fmla="*/ 2147483647 h 66"/>
                  <a:gd name="T30" fmla="*/ 2147483647 w 44"/>
                  <a:gd name="T31" fmla="*/ 2147483647 h 66"/>
                  <a:gd name="T32" fmla="*/ 2147483647 w 44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66"/>
                  <a:gd name="T53" fmla="*/ 44 w 44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66">
                    <a:moveTo>
                      <a:pt x="21" y="0"/>
                    </a:moveTo>
                    <a:lnTo>
                      <a:pt x="30" y="3"/>
                    </a:lnTo>
                    <a:lnTo>
                      <a:pt x="37" y="10"/>
                    </a:lnTo>
                    <a:lnTo>
                      <a:pt x="42" y="20"/>
                    </a:lnTo>
                    <a:lnTo>
                      <a:pt x="44" y="33"/>
                    </a:lnTo>
                    <a:lnTo>
                      <a:pt x="42" y="45"/>
                    </a:lnTo>
                    <a:lnTo>
                      <a:pt x="37" y="56"/>
                    </a:lnTo>
                    <a:lnTo>
                      <a:pt x="30" y="64"/>
                    </a:lnTo>
                    <a:lnTo>
                      <a:pt x="21" y="66"/>
                    </a:lnTo>
                    <a:lnTo>
                      <a:pt x="13" y="64"/>
                    </a:lnTo>
                    <a:lnTo>
                      <a:pt x="6" y="56"/>
                    </a:lnTo>
                    <a:lnTo>
                      <a:pt x="1" y="45"/>
                    </a:lnTo>
                    <a:lnTo>
                      <a:pt x="0" y="33"/>
                    </a:lnTo>
                    <a:lnTo>
                      <a:pt x="1" y="20"/>
                    </a:lnTo>
                    <a:lnTo>
                      <a:pt x="6" y="10"/>
                    </a:lnTo>
                    <a:lnTo>
                      <a:pt x="13" y="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9" name="Freeform 1793"/>
              <p:cNvSpPr>
                <a:spLocks/>
              </p:cNvSpPr>
              <p:nvPr/>
            </p:nvSpPr>
            <p:spPr bwMode="auto">
              <a:xfrm>
                <a:off x="1304712" y="2108189"/>
                <a:ext cx="68925" cy="87087"/>
              </a:xfrm>
              <a:custGeom>
                <a:avLst/>
                <a:gdLst>
                  <a:gd name="T0" fmla="*/ 2147483647 w 75"/>
                  <a:gd name="T1" fmla="*/ 0 h 96"/>
                  <a:gd name="T2" fmla="*/ 2147483647 w 75"/>
                  <a:gd name="T3" fmla="*/ 2147483647 h 96"/>
                  <a:gd name="T4" fmla="*/ 2147483647 w 75"/>
                  <a:gd name="T5" fmla="*/ 2147483647 h 96"/>
                  <a:gd name="T6" fmla="*/ 2147483647 w 75"/>
                  <a:gd name="T7" fmla="*/ 2147483647 h 96"/>
                  <a:gd name="T8" fmla="*/ 2147483647 w 75"/>
                  <a:gd name="T9" fmla="*/ 2147483647 h 96"/>
                  <a:gd name="T10" fmla="*/ 2147483647 w 75"/>
                  <a:gd name="T11" fmla="*/ 2147483647 h 96"/>
                  <a:gd name="T12" fmla="*/ 2147483647 w 75"/>
                  <a:gd name="T13" fmla="*/ 2147483647 h 96"/>
                  <a:gd name="T14" fmla="*/ 2147483647 w 75"/>
                  <a:gd name="T15" fmla="*/ 2147483647 h 96"/>
                  <a:gd name="T16" fmla="*/ 2147483647 w 75"/>
                  <a:gd name="T17" fmla="*/ 2147483647 h 96"/>
                  <a:gd name="T18" fmla="*/ 2147483647 w 75"/>
                  <a:gd name="T19" fmla="*/ 2147483647 h 96"/>
                  <a:gd name="T20" fmla="*/ 2147483647 w 75"/>
                  <a:gd name="T21" fmla="*/ 2147483647 h 96"/>
                  <a:gd name="T22" fmla="*/ 2147483647 w 75"/>
                  <a:gd name="T23" fmla="*/ 2147483647 h 96"/>
                  <a:gd name="T24" fmla="*/ 2147483647 w 75"/>
                  <a:gd name="T25" fmla="*/ 2147483647 h 96"/>
                  <a:gd name="T26" fmla="*/ 2147483647 w 75"/>
                  <a:gd name="T27" fmla="*/ 2147483647 h 96"/>
                  <a:gd name="T28" fmla="*/ 2147483647 w 75"/>
                  <a:gd name="T29" fmla="*/ 2147483647 h 96"/>
                  <a:gd name="T30" fmla="*/ 2147483647 w 75"/>
                  <a:gd name="T31" fmla="*/ 2147483647 h 96"/>
                  <a:gd name="T32" fmla="*/ 2147483647 w 75"/>
                  <a:gd name="T33" fmla="*/ 2147483647 h 96"/>
                  <a:gd name="T34" fmla="*/ 2147483647 w 75"/>
                  <a:gd name="T35" fmla="*/ 2147483647 h 96"/>
                  <a:gd name="T36" fmla="*/ 2147483647 w 75"/>
                  <a:gd name="T37" fmla="*/ 2147483647 h 96"/>
                  <a:gd name="T38" fmla="*/ 2147483647 w 75"/>
                  <a:gd name="T39" fmla="*/ 2147483647 h 96"/>
                  <a:gd name="T40" fmla="*/ 2147483647 w 75"/>
                  <a:gd name="T41" fmla="*/ 2147483647 h 96"/>
                  <a:gd name="T42" fmla="*/ 2147483647 w 75"/>
                  <a:gd name="T43" fmla="*/ 2147483647 h 96"/>
                  <a:gd name="T44" fmla="*/ 2147483647 w 75"/>
                  <a:gd name="T45" fmla="*/ 2147483647 h 96"/>
                  <a:gd name="T46" fmla="*/ 2147483647 w 75"/>
                  <a:gd name="T47" fmla="*/ 2147483647 h 96"/>
                  <a:gd name="T48" fmla="*/ 0 w 75"/>
                  <a:gd name="T49" fmla="*/ 2147483647 h 96"/>
                  <a:gd name="T50" fmla="*/ 2147483647 w 75"/>
                  <a:gd name="T51" fmla="*/ 2147483647 h 96"/>
                  <a:gd name="T52" fmla="*/ 2147483647 w 75"/>
                  <a:gd name="T53" fmla="*/ 2147483647 h 96"/>
                  <a:gd name="T54" fmla="*/ 2147483647 w 75"/>
                  <a:gd name="T55" fmla="*/ 2147483647 h 96"/>
                  <a:gd name="T56" fmla="*/ 2147483647 w 75"/>
                  <a:gd name="T57" fmla="*/ 2147483647 h 96"/>
                  <a:gd name="T58" fmla="*/ 2147483647 w 75"/>
                  <a:gd name="T59" fmla="*/ 2147483647 h 96"/>
                  <a:gd name="T60" fmla="*/ 2147483647 w 75"/>
                  <a:gd name="T61" fmla="*/ 2147483647 h 96"/>
                  <a:gd name="T62" fmla="*/ 2147483647 w 75"/>
                  <a:gd name="T63" fmla="*/ 2147483647 h 96"/>
                  <a:gd name="T64" fmla="*/ 2147483647 w 75"/>
                  <a:gd name="T65" fmla="*/ 0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6"/>
                  <a:gd name="T101" fmla="*/ 75 w 75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6">
                    <a:moveTo>
                      <a:pt x="37" y="0"/>
                    </a:moveTo>
                    <a:lnTo>
                      <a:pt x="45" y="2"/>
                    </a:lnTo>
                    <a:lnTo>
                      <a:pt x="52" y="4"/>
                    </a:lnTo>
                    <a:lnTo>
                      <a:pt x="57" y="8"/>
                    </a:lnTo>
                    <a:lnTo>
                      <a:pt x="63" y="14"/>
                    </a:lnTo>
                    <a:lnTo>
                      <a:pt x="68" y="22"/>
                    </a:lnTo>
                    <a:lnTo>
                      <a:pt x="71" y="30"/>
                    </a:lnTo>
                    <a:lnTo>
                      <a:pt x="73" y="40"/>
                    </a:lnTo>
                    <a:lnTo>
                      <a:pt x="75" y="49"/>
                    </a:lnTo>
                    <a:lnTo>
                      <a:pt x="73" y="58"/>
                    </a:lnTo>
                    <a:lnTo>
                      <a:pt x="71" y="67"/>
                    </a:lnTo>
                    <a:lnTo>
                      <a:pt x="68" y="75"/>
                    </a:lnTo>
                    <a:lnTo>
                      <a:pt x="63" y="82"/>
                    </a:lnTo>
                    <a:lnTo>
                      <a:pt x="57" y="88"/>
                    </a:lnTo>
                    <a:lnTo>
                      <a:pt x="52" y="93"/>
                    </a:lnTo>
                    <a:lnTo>
                      <a:pt x="45" y="95"/>
                    </a:lnTo>
                    <a:lnTo>
                      <a:pt x="37" y="96"/>
                    </a:lnTo>
                    <a:lnTo>
                      <a:pt x="29" y="95"/>
                    </a:lnTo>
                    <a:lnTo>
                      <a:pt x="22" y="93"/>
                    </a:lnTo>
                    <a:lnTo>
                      <a:pt x="16" y="88"/>
                    </a:lnTo>
                    <a:lnTo>
                      <a:pt x="10" y="82"/>
                    </a:lnTo>
                    <a:lnTo>
                      <a:pt x="5" y="75"/>
                    </a:lnTo>
                    <a:lnTo>
                      <a:pt x="2" y="67"/>
                    </a:lnTo>
                    <a:lnTo>
                      <a:pt x="1" y="58"/>
                    </a:lnTo>
                    <a:lnTo>
                      <a:pt x="0" y="49"/>
                    </a:lnTo>
                    <a:lnTo>
                      <a:pt x="1" y="40"/>
                    </a:lnTo>
                    <a:lnTo>
                      <a:pt x="2" y="30"/>
                    </a:lnTo>
                    <a:lnTo>
                      <a:pt x="5" y="22"/>
                    </a:lnTo>
                    <a:lnTo>
                      <a:pt x="10" y="14"/>
                    </a:lnTo>
                    <a:lnTo>
                      <a:pt x="16" y="8"/>
                    </a:lnTo>
                    <a:lnTo>
                      <a:pt x="22" y="4"/>
                    </a:lnTo>
                    <a:lnTo>
                      <a:pt x="29" y="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0" name="Freeform 1794"/>
              <p:cNvSpPr>
                <a:spLocks/>
              </p:cNvSpPr>
              <p:nvPr/>
            </p:nvSpPr>
            <p:spPr bwMode="auto">
              <a:xfrm>
                <a:off x="1317410" y="2120890"/>
                <a:ext cx="41719" cy="59873"/>
              </a:xfrm>
              <a:custGeom>
                <a:avLst/>
                <a:gdLst>
                  <a:gd name="T0" fmla="*/ 2147483647 w 46"/>
                  <a:gd name="T1" fmla="*/ 0 h 66"/>
                  <a:gd name="T2" fmla="*/ 2147483647 w 46"/>
                  <a:gd name="T3" fmla="*/ 2147483647 h 66"/>
                  <a:gd name="T4" fmla="*/ 2147483647 w 46"/>
                  <a:gd name="T5" fmla="*/ 2147483647 h 66"/>
                  <a:gd name="T6" fmla="*/ 2147483647 w 46"/>
                  <a:gd name="T7" fmla="*/ 2147483647 h 66"/>
                  <a:gd name="T8" fmla="*/ 2147483647 w 46"/>
                  <a:gd name="T9" fmla="*/ 2147483647 h 66"/>
                  <a:gd name="T10" fmla="*/ 2147483647 w 46"/>
                  <a:gd name="T11" fmla="*/ 2147483647 h 66"/>
                  <a:gd name="T12" fmla="*/ 2147483647 w 46"/>
                  <a:gd name="T13" fmla="*/ 2147483647 h 66"/>
                  <a:gd name="T14" fmla="*/ 2147483647 w 46"/>
                  <a:gd name="T15" fmla="*/ 2147483647 h 66"/>
                  <a:gd name="T16" fmla="*/ 2147483647 w 46"/>
                  <a:gd name="T17" fmla="*/ 2147483647 h 66"/>
                  <a:gd name="T18" fmla="*/ 2147483647 w 46"/>
                  <a:gd name="T19" fmla="*/ 2147483647 h 66"/>
                  <a:gd name="T20" fmla="*/ 2147483647 w 46"/>
                  <a:gd name="T21" fmla="*/ 2147483647 h 66"/>
                  <a:gd name="T22" fmla="*/ 2147483647 w 46"/>
                  <a:gd name="T23" fmla="*/ 2147483647 h 66"/>
                  <a:gd name="T24" fmla="*/ 0 w 46"/>
                  <a:gd name="T25" fmla="*/ 2147483647 h 66"/>
                  <a:gd name="T26" fmla="*/ 2147483647 w 46"/>
                  <a:gd name="T27" fmla="*/ 2147483647 h 66"/>
                  <a:gd name="T28" fmla="*/ 2147483647 w 46"/>
                  <a:gd name="T29" fmla="*/ 2147483647 h 66"/>
                  <a:gd name="T30" fmla="*/ 2147483647 w 46"/>
                  <a:gd name="T31" fmla="*/ 2147483647 h 66"/>
                  <a:gd name="T32" fmla="*/ 2147483647 w 46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6"/>
                  <a:gd name="T53" fmla="*/ 46 w 46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6">
                    <a:moveTo>
                      <a:pt x="23" y="0"/>
                    </a:moveTo>
                    <a:lnTo>
                      <a:pt x="32" y="3"/>
                    </a:lnTo>
                    <a:lnTo>
                      <a:pt x="39" y="10"/>
                    </a:lnTo>
                    <a:lnTo>
                      <a:pt x="43" y="21"/>
                    </a:lnTo>
                    <a:lnTo>
                      <a:pt x="46" y="34"/>
                    </a:lnTo>
                    <a:lnTo>
                      <a:pt x="43" y="47"/>
                    </a:lnTo>
                    <a:lnTo>
                      <a:pt x="39" y="57"/>
                    </a:lnTo>
                    <a:lnTo>
                      <a:pt x="32" y="64"/>
                    </a:lnTo>
                    <a:lnTo>
                      <a:pt x="23" y="66"/>
                    </a:lnTo>
                    <a:lnTo>
                      <a:pt x="13" y="64"/>
                    </a:lnTo>
                    <a:lnTo>
                      <a:pt x="6" y="57"/>
                    </a:lnTo>
                    <a:lnTo>
                      <a:pt x="2" y="47"/>
                    </a:lnTo>
                    <a:lnTo>
                      <a:pt x="0" y="34"/>
                    </a:lnTo>
                    <a:lnTo>
                      <a:pt x="2" y="21"/>
                    </a:lnTo>
                    <a:lnTo>
                      <a:pt x="6" y="10"/>
                    </a:lnTo>
                    <a:lnTo>
                      <a:pt x="13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1" name="Freeform 1795"/>
              <p:cNvSpPr>
                <a:spLocks/>
              </p:cNvSpPr>
              <p:nvPr/>
            </p:nvSpPr>
            <p:spPr bwMode="auto">
              <a:xfrm>
                <a:off x="1428053" y="2839354"/>
                <a:ext cx="68925" cy="85273"/>
              </a:xfrm>
              <a:custGeom>
                <a:avLst/>
                <a:gdLst>
                  <a:gd name="T0" fmla="*/ 2147483647 w 75"/>
                  <a:gd name="T1" fmla="*/ 0 h 96"/>
                  <a:gd name="T2" fmla="*/ 2147483647 w 75"/>
                  <a:gd name="T3" fmla="*/ 2147483647 h 96"/>
                  <a:gd name="T4" fmla="*/ 2147483647 w 75"/>
                  <a:gd name="T5" fmla="*/ 2147483647 h 96"/>
                  <a:gd name="T6" fmla="*/ 2147483647 w 75"/>
                  <a:gd name="T7" fmla="*/ 2147483647 h 96"/>
                  <a:gd name="T8" fmla="*/ 2147483647 w 75"/>
                  <a:gd name="T9" fmla="*/ 2147483647 h 96"/>
                  <a:gd name="T10" fmla="*/ 2147483647 w 75"/>
                  <a:gd name="T11" fmla="*/ 2147483647 h 96"/>
                  <a:gd name="T12" fmla="*/ 2147483647 w 75"/>
                  <a:gd name="T13" fmla="*/ 2147483647 h 96"/>
                  <a:gd name="T14" fmla="*/ 2147483647 w 75"/>
                  <a:gd name="T15" fmla="*/ 2147483647 h 96"/>
                  <a:gd name="T16" fmla="*/ 2147483647 w 75"/>
                  <a:gd name="T17" fmla="*/ 2147483647 h 96"/>
                  <a:gd name="T18" fmla="*/ 2147483647 w 75"/>
                  <a:gd name="T19" fmla="*/ 2147483647 h 96"/>
                  <a:gd name="T20" fmla="*/ 2147483647 w 75"/>
                  <a:gd name="T21" fmla="*/ 2147483647 h 96"/>
                  <a:gd name="T22" fmla="*/ 2147483647 w 75"/>
                  <a:gd name="T23" fmla="*/ 2147483647 h 96"/>
                  <a:gd name="T24" fmla="*/ 2147483647 w 75"/>
                  <a:gd name="T25" fmla="*/ 2147483647 h 96"/>
                  <a:gd name="T26" fmla="*/ 2147483647 w 75"/>
                  <a:gd name="T27" fmla="*/ 2147483647 h 96"/>
                  <a:gd name="T28" fmla="*/ 2147483647 w 75"/>
                  <a:gd name="T29" fmla="*/ 2147483647 h 96"/>
                  <a:gd name="T30" fmla="*/ 2147483647 w 75"/>
                  <a:gd name="T31" fmla="*/ 2147483647 h 96"/>
                  <a:gd name="T32" fmla="*/ 2147483647 w 75"/>
                  <a:gd name="T33" fmla="*/ 2147483647 h 96"/>
                  <a:gd name="T34" fmla="*/ 2147483647 w 75"/>
                  <a:gd name="T35" fmla="*/ 2147483647 h 96"/>
                  <a:gd name="T36" fmla="*/ 2147483647 w 75"/>
                  <a:gd name="T37" fmla="*/ 2147483647 h 96"/>
                  <a:gd name="T38" fmla="*/ 2147483647 w 75"/>
                  <a:gd name="T39" fmla="*/ 2147483647 h 96"/>
                  <a:gd name="T40" fmla="*/ 2147483647 w 75"/>
                  <a:gd name="T41" fmla="*/ 2147483647 h 96"/>
                  <a:gd name="T42" fmla="*/ 2147483647 w 75"/>
                  <a:gd name="T43" fmla="*/ 2147483647 h 96"/>
                  <a:gd name="T44" fmla="*/ 2147483647 w 75"/>
                  <a:gd name="T45" fmla="*/ 2147483647 h 96"/>
                  <a:gd name="T46" fmla="*/ 2147483647 w 75"/>
                  <a:gd name="T47" fmla="*/ 2147483647 h 96"/>
                  <a:gd name="T48" fmla="*/ 0 w 75"/>
                  <a:gd name="T49" fmla="*/ 2147483647 h 96"/>
                  <a:gd name="T50" fmla="*/ 2147483647 w 75"/>
                  <a:gd name="T51" fmla="*/ 2147483647 h 96"/>
                  <a:gd name="T52" fmla="*/ 2147483647 w 75"/>
                  <a:gd name="T53" fmla="*/ 2147483647 h 96"/>
                  <a:gd name="T54" fmla="*/ 2147483647 w 75"/>
                  <a:gd name="T55" fmla="*/ 2147483647 h 96"/>
                  <a:gd name="T56" fmla="*/ 2147483647 w 75"/>
                  <a:gd name="T57" fmla="*/ 2147483647 h 96"/>
                  <a:gd name="T58" fmla="*/ 2147483647 w 75"/>
                  <a:gd name="T59" fmla="*/ 2147483647 h 96"/>
                  <a:gd name="T60" fmla="*/ 2147483647 w 75"/>
                  <a:gd name="T61" fmla="*/ 2147483647 h 96"/>
                  <a:gd name="T62" fmla="*/ 2147483647 w 75"/>
                  <a:gd name="T63" fmla="*/ 2147483647 h 96"/>
                  <a:gd name="T64" fmla="*/ 2147483647 w 75"/>
                  <a:gd name="T65" fmla="*/ 0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6"/>
                  <a:gd name="T101" fmla="*/ 75 w 75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6">
                    <a:moveTo>
                      <a:pt x="38" y="0"/>
                    </a:moveTo>
                    <a:lnTo>
                      <a:pt x="46" y="1"/>
                    </a:lnTo>
                    <a:lnTo>
                      <a:pt x="53" y="4"/>
                    </a:lnTo>
                    <a:lnTo>
                      <a:pt x="58" y="8"/>
                    </a:lnTo>
                    <a:lnTo>
                      <a:pt x="64" y="14"/>
                    </a:lnTo>
                    <a:lnTo>
                      <a:pt x="69" y="21"/>
                    </a:lnTo>
                    <a:lnTo>
                      <a:pt x="72" y="29"/>
                    </a:lnTo>
                    <a:lnTo>
                      <a:pt x="73" y="38"/>
                    </a:lnTo>
                    <a:lnTo>
                      <a:pt x="75" y="47"/>
                    </a:lnTo>
                    <a:lnTo>
                      <a:pt x="73" y="57"/>
                    </a:lnTo>
                    <a:lnTo>
                      <a:pt x="72" y="66"/>
                    </a:lnTo>
                    <a:lnTo>
                      <a:pt x="69" y="74"/>
                    </a:lnTo>
                    <a:lnTo>
                      <a:pt x="64" y="82"/>
                    </a:lnTo>
                    <a:lnTo>
                      <a:pt x="58" y="88"/>
                    </a:lnTo>
                    <a:lnTo>
                      <a:pt x="53" y="92"/>
                    </a:lnTo>
                    <a:lnTo>
                      <a:pt x="46" y="95"/>
                    </a:lnTo>
                    <a:lnTo>
                      <a:pt x="38" y="96"/>
                    </a:lnTo>
                    <a:lnTo>
                      <a:pt x="30" y="95"/>
                    </a:lnTo>
                    <a:lnTo>
                      <a:pt x="23" y="92"/>
                    </a:lnTo>
                    <a:lnTo>
                      <a:pt x="17" y="88"/>
                    </a:lnTo>
                    <a:lnTo>
                      <a:pt x="11" y="82"/>
                    </a:lnTo>
                    <a:lnTo>
                      <a:pt x="7" y="74"/>
                    </a:lnTo>
                    <a:lnTo>
                      <a:pt x="3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1" y="38"/>
                    </a:lnTo>
                    <a:lnTo>
                      <a:pt x="3" y="29"/>
                    </a:lnTo>
                    <a:lnTo>
                      <a:pt x="7" y="21"/>
                    </a:lnTo>
                    <a:lnTo>
                      <a:pt x="11" y="14"/>
                    </a:lnTo>
                    <a:lnTo>
                      <a:pt x="17" y="8"/>
                    </a:lnTo>
                    <a:lnTo>
                      <a:pt x="23" y="4"/>
                    </a:lnTo>
                    <a:lnTo>
                      <a:pt x="30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" name="Freeform 1796"/>
              <p:cNvSpPr>
                <a:spLocks/>
              </p:cNvSpPr>
              <p:nvPr/>
            </p:nvSpPr>
            <p:spPr bwMode="auto">
              <a:xfrm>
                <a:off x="1442563" y="2852053"/>
                <a:ext cx="41719" cy="59873"/>
              </a:xfrm>
              <a:custGeom>
                <a:avLst/>
                <a:gdLst>
                  <a:gd name="T0" fmla="*/ 2147483647 w 46"/>
                  <a:gd name="T1" fmla="*/ 0 h 66"/>
                  <a:gd name="T2" fmla="*/ 2147483647 w 46"/>
                  <a:gd name="T3" fmla="*/ 2147483647 h 66"/>
                  <a:gd name="T4" fmla="*/ 2147483647 w 46"/>
                  <a:gd name="T5" fmla="*/ 2147483647 h 66"/>
                  <a:gd name="T6" fmla="*/ 2147483647 w 46"/>
                  <a:gd name="T7" fmla="*/ 2147483647 h 66"/>
                  <a:gd name="T8" fmla="*/ 2147483647 w 46"/>
                  <a:gd name="T9" fmla="*/ 2147483647 h 66"/>
                  <a:gd name="T10" fmla="*/ 2147483647 w 46"/>
                  <a:gd name="T11" fmla="*/ 2147483647 h 66"/>
                  <a:gd name="T12" fmla="*/ 2147483647 w 46"/>
                  <a:gd name="T13" fmla="*/ 2147483647 h 66"/>
                  <a:gd name="T14" fmla="*/ 2147483647 w 46"/>
                  <a:gd name="T15" fmla="*/ 2147483647 h 66"/>
                  <a:gd name="T16" fmla="*/ 2147483647 w 46"/>
                  <a:gd name="T17" fmla="*/ 2147483647 h 66"/>
                  <a:gd name="T18" fmla="*/ 2147483647 w 46"/>
                  <a:gd name="T19" fmla="*/ 2147483647 h 66"/>
                  <a:gd name="T20" fmla="*/ 2147483647 w 46"/>
                  <a:gd name="T21" fmla="*/ 2147483647 h 66"/>
                  <a:gd name="T22" fmla="*/ 2147483647 w 46"/>
                  <a:gd name="T23" fmla="*/ 2147483647 h 66"/>
                  <a:gd name="T24" fmla="*/ 0 w 46"/>
                  <a:gd name="T25" fmla="*/ 2147483647 h 66"/>
                  <a:gd name="T26" fmla="*/ 2147483647 w 46"/>
                  <a:gd name="T27" fmla="*/ 2147483647 h 66"/>
                  <a:gd name="T28" fmla="*/ 2147483647 w 46"/>
                  <a:gd name="T29" fmla="*/ 2147483647 h 66"/>
                  <a:gd name="T30" fmla="*/ 2147483647 w 46"/>
                  <a:gd name="T31" fmla="*/ 2147483647 h 66"/>
                  <a:gd name="T32" fmla="*/ 2147483647 w 46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6"/>
                  <a:gd name="T53" fmla="*/ 46 w 46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6">
                    <a:moveTo>
                      <a:pt x="23" y="0"/>
                    </a:moveTo>
                    <a:lnTo>
                      <a:pt x="32" y="2"/>
                    </a:lnTo>
                    <a:lnTo>
                      <a:pt x="39" y="9"/>
                    </a:lnTo>
                    <a:lnTo>
                      <a:pt x="43" y="20"/>
                    </a:lnTo>
                    <a:lnTo>
                      <a:pt x="46" y="32"/>
                    </a:lnTo>
                    <a:lnTo>
                      <a:pt x="43" y="45"/>
                    </a:lnTo>
                    <a:lnTo>
                      <a:pt x="39" y="55"/>
                    </a:lnTo>
                    <a:lnTo>
                      <a:pt x="32" y="63"/>
                    </a:lnTo>
                    <a:lnTo>
                      <a:pt x="23" y="66"/>
                    </a:lnTo>
                    <a:lnTo>
                      <a:pt x="13" y="63"/>
                    </a:lnTo>
                    <a:lnTo>
                      <a:pt x="7" y="55"/>
                    </a:lnTo>
                    <a:lnTo>
                      <a:pt x="2" y="45"/>
                    </a:lnTo>
                    <a:lnTo>
                      <a:pt x="0" y="32"/>
                    </a:lnTo>
                    <a:lnTo>
                      <a:pt x="2" y="20"/>
                    </a:lnTo>
                    <a:lnTo>
                      <a:pt x="7" y="9"/>
                    </a:lnTo>
                    <a:lnTo>
                      <a:pt x="13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3" name="Freeform 1797"/>
              <p:cNvSpPr>
                <a:spLocks/>
              </p:cNvSpPr>
              <p:nvPr/>
            </p:nvSpPr>
            <p:spPr bwMode="auto">
              <a:xfrm>
                <a:off x="1487909" y="2456535"/>
                <a:ext cx="68925" cy="85273"/>
              </a:xfrm>
              <a:custGeom>
                <a:avLst/>
                <a:gdLst>
                  <a:gd name="T0" fmla="*/ 2147483647 w 75"/>
                  <a:gd name="T1" fmla="*/ 0 h 96"/>
                  <a:gd name="T2" fmla="*/ 2147483647 w 75"/>
                  <a:gd name="T3" fmla="*/ 2147483647 h 96"/>
                  <a:gd name="T4" fmla="*/ 2147483647 w 75"/>
                  <a:gd name="T5" fmla="*/ 2147483647 h 96"/>
                  <a:gd name="T6" fmla="*/ 2147483647 w 75"/>
                  <a:gd name="T7" fmla="*/ 2147483647 h 96"/>
                  <a:gd name="T8" fmla="*/ 2147483647 w 75"/>
                  <a:gd name="T9" fmla="*/ 2147483647 h 96"/>
                  <a:gd name="T10" fmla="*/ 2147483647 w 75"/>
                  <a:gd name="T11" fmla="*/ 2147483647 h 96"/>
                  <a:gd name="T12" fmla="*/ 2147483647 w 75"/>
                  <a:gd name="T13" fmla="*/ 2147483647 h 96"/>
                  <a:gd name="T14" fmla="*/ 2147483647 w 75"/>
                  <a:gd name="T15" fmla="*/ 2147483647 h 96"/>
                  <a:gd name="T16" fmla="*/ 2147483647 w 75"/>
                  <a:gd name="T17" fmla="*/ 2147483647 h 96"/>
                  <a:gd name="T18" fmla="*/ 2147483647 w 75"/>
                  <a:gd name="T19" fmla="*/ 2147483647 h 96"/>
                  <a:gd name="T20" fmla="*/ 2147483647 w 75"/>
                  <a:gd name="T21" fmla="*/ 2147483647 h 96"/>
                  <a:gd name="T22" fmla="*/ 2147483647 w 75"/>
                  <a:gd name="T23" fmla="*/ 2147483647 h 96"/>
                  <a:gd name="T24" fmla="*/ 2147483647 w 75"/>
                  <a:gd name="T25" fmla="*/ 2147483647 h 96"/>
                  <a:gd name="T26" fmla="*/ 2147483647 w 75"/>
                  <a:gd name="T27" fmla="*/ 2147483647 h 96"/>
                  <a:gd name="T28" fmla="*/ 2147483647 w 75"/>
                  <a:gd name="T29" fmla="*/ 2147483647 h 96"/>
                  <a:gd name="T30" fmla="*/ 2147483647 w 75"/>
                  <a:gd name="T31" fmla="*/ 2147483647 h 96"/>
                  <a:gd name="T32" fmla="*/ 2147483647 w 75"/>
                  <a:gd name="T33" fmla="*/ 2147483647 h 96"/>
                  <a:gd name="T34" fmla="*/ 2147483647 w 75"/>
                  <a:gd name="T35" fmla="*/ 2147483647 h 96"/>
                  <a:gd name="T36" fmla="*/ 2147483647 w 75"/>
                  <a:gd name="T37" fmla="*/ 2147483647 h 96"/>
                  <a:gd name="T38" fmla="*/ 2147483647 w 75"/>
                  <a:gd name="T39" fmla="*/ 2147483647 h 96"/>
                  <a:gd name="T40" fmla="*/ 2147483647 w 75"/>
                  <a:gd name="T41" fmla="*/ 2147483647 h 96"/>
                  <a:gd name="T42" fmla="*/ 2147483647 w 75"/>
                  <a:gd name="T43" fmla="*/ 2147483647 h 96"/>
                  <a:gd name="T44" fmla="*/ 2147483647 w 75"/>
                  <a:gd name="T45" fmla="*/ 2147483647 h 96"/>
                  <a:gd name="T46" fmla="*/ 2147483647 w 75"/>
                  <a:gd name="T47" fmla="*/ 2147483647 h 96"/>
                  <a:gd name="T48" fmla="*/ 0 w 75"/>
                  <a:gd name="T49" fmla="*/ 2147483647 h 96"/>
                  <a:gd name="T50" fmla="*/ 2147483647 w 75"/>
                  <a:gd name="T51" fmla="*/ 2147483647 h 96"/>
                  <a:gd name="T52" fmla="*/ 2147483647 w 75"/>
                  <a:gd name="T53" fmla="*/ 2147483647 h 96"/>
                  <a:gd name="T54" fmla="*/ 2147483647 w 75"/>
                  <a:gd name="T55" fmla="*/ 2147483647 h 96"/>
                  <a:gd name="T56" fmla="*/ 2147483647 w 75"/>
                  <a:gd name="T57" fmla="*/ 2147483647 h 96"/>
                  <a:gd name="T58" fmla="*/ 2147483647 w 75"/>
                  <a:gd name="T59" fmla="*/ 2147483647 h 96"/>
                  <a:gd name="T60" fmla="*/ 2147483647 w 75"/>
                  <a:gd name="T61" fmla="*/ 2147483647 h 96"/>
                  <a:gd name="T62" fmla="*/ 2147483647 w 75"/>
                  <a:gd name="T63" fmla="*/ 2147483647 h 96"/>
                  <a:gd name="T64" fmla="*/ 2147483647 w 75"/>
                  <a:gd name="T65" fmla="*/ 0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6"/>
                  <a:gd name="T101" fmla="*/ 75 w 75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6">
                    <a:moveTo>
                      <a:pt x="37" y="0"/>
                    </a:moveTo>
                    <a:lnTo>
                      <a:pt x="45" y="1"/>
                    </a:lnTo>
                    <a:lnTo>
                      <a:pt x="52" y="4"/>
                    </a:lnTo>
                    <a:lnTo>
                      <a:pt x="58" y="8"/>
                    </a:lnTo>
                    <a:lnTo>
                      <a:pt x="64" y="14"/>
                    </a:lnTo>
                    <a:lnTo>
                      <a:pt x="68" y="22"/>
                    </a:lnTo>
                    <a:lnTo>
                      <a:pt x="72" y="30"/>
                    </a:lnTo>
                    <a:lnTo>
                      <a:pt x="74" y="39"/>
                    </a:lnTo>
                    <a:lnTo>
                      <a:pt x="75" y="49"/>
                    </a:lnTo>
                    <a:lnTo>
                      <a:pt x="74" y="58"/>
                    </a:lnTo>
                    <a:lnTo>
                      <a:pt x="72" y="67"/>
                    </a:lnTo>
                    <a:lnTo>
                      <a:pt x="68" y="75"/>
                    </a:lnTo>
                    <a:lnTo>
                      <a:pt x="64" y="82"/>
                    </a:lnTo>
                    <a:lnTo>
                      <a:pt x="58" y="88"/>
                    </a:lnTo>
                    <a:lnTo>
                      <a:pt x="52" y="92"/>
                    </a:lnTo>
                    <a:lnTo>
                      <a:pt x="45" y="95"/>
                    </a:lnTo>
                    <a:lnTo>
                      <a:pt x="37" y="96"/>
                    </a:lnTo>
                    <a:lnTo>
                      <a:pt x="29" y="95"/>
                    </a:lnTo>
                    <a:lnTo>
                      <a:pt x="22" y="92"/>
                    </a:lnTo>
                    <a:lnTo>
                      <a:pt x="16" y="88"/>
                    </a:lnTo>
                    <a:lnTo>
                      <a:pt x="11" y="82"/>
                    </a:lnTo>
                    <a:lnTo>
                      <a:pt x="6" y="75"/>
                    </a:lnTo>
                    <a:lnTo>
                      <a:pt x="3" y="67"/>
                    </a:lnTo>
                    <a:lnTo>
                      <a:pt x="1" y="58"/>
                    </a:lnTo>
                    <a:lnTo>
                      <a:pt x="0" y="49"/>
                    </a:lnTo>
                    <a:lnTo>
                      <a:pt x="1" y="39"/>
                    </a:lnTo>
                    <a:lnTo>
                      <a:pt x="3" y="30"/>
                    </a:lnTo>
                    <a:lnTo>
                      <a:pt x="6" y="22"/>
                    </a:lnTo>
                    <a:lnTo>
                      <a:pt x="11" y="14"/>
                    </a:lnTo>
                    <a:lnTo>
                      <a:pt x="16" y="8"/>
                    </a:lnTo>
                    <a:lnTo>
                      <a:pt x="22" y="4"/>
                    </a:lnTo>
                    <a:lnTo>
                      <a:pt x="29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4" name="Freeform 1798"/>
              <p:cNvSpPr>
                <a:spLocks/>
              </p:cNvSpPr>
              <p:nvPr/>
            </p:nvSpPr>
            <p:spPr bwMode="auto">
              <a:xfrm>
                <a:off x="1500606" y="2469236"/>
                <a:ext cx="41719" cy="59873"/>
              </a:xfrm>
              <a:custGeom>
                <a:avLst/>
                <a:gdLst>
                  <a:gd name="T0" fmla="*/ 2147483647 w 46"/>
                  <a:gd name="T1" fmla="*/ 0 h 66"/>
                  <a:gd name="T2" fmla="*/ 2147483647 w 46"/>
                  <a:gd name="T3" fmla="*/ 2147483647 h 66"/>
                  <a:gd name="T4" fmla="*/ 2147483647 w 46"/>
                  <a:gd name="T5" fmla="*/ 2147483647 h 66"/>
                  <a:gd name="T6" fmla="*/ 2147483647 w 46"/>
                  <a:gd name="T7" fmla="*/ 2147483647 h 66"/>
                  <a:gd name="T8" fmla="*/ 2147483647 w 46"/>
                  <a:gd name="T9" fmla="*/ 2147483647 h 66"/>
                  <a:gd name="T10" fmla="*/ 2147483647 w 46"/>
                  <a:gd name="T11" fmla="*/ 2147483647 h 66"/>
                  <a:gd name="T12" fmla="*/ 2147483647 w 46"/>
                  <a:gd name="T13" fmla="*/ 2147483647 h 66"/>
                  <a:gd name="T14" fmla="*/ 2147483647 w 46"/>
                  <a:gd name="T15" fmla="*/ 2147483647 h 66"/>
                  <a:gd name="T16" fmla="*/ 2147483647 w 46"/>
                  <a:gd name="T17" fmla="*/ 2147483647 h 66"/>
                  <a:gd name="T18" fmla="*/ 2147483647 w 46"/>
                  <a:gd name="T19" fmla="*/ 2147483647 h 66"/>
                  <a:gd name="T20" fmla="*/ 2147483647 w 46"/>
                  <a:gd name="T21" fmla="*/ 2147483647 h 66"/>
                  <a:gd name="T22" fmla="*/ 2147483647 w 46"/>
                  <a:gd name="T23" fmla="*/ 2147483647 h 66"/>
                  <a:gd name="T24" fmla="*/ 0 w 46"/>
                  <a:gd name="T25" fmla="*/ 2147483647 h 66"/>
                  <a:gd name="T26" fmla="*/ 2147483647 w 46"/>
                  <a:gd name="T27" fmla="*/ 2147483647 h 66"/>
                  <a:gd name="T28" fmla="*/ 2147483647 w 46"/>
                  <a:gd name="T29" fmla="*/ 2147483647 h 66"/>
                  <a:gd name="T30" fmla="*/ 2147483647 w 46"/>
                  <a:gd name="T31" fmla="*/ 2147483647 h 66"/>
                  <a:gd name="T32" fmla="*/ 2147483647 w 46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6"/>
                  <a:gd name="T53" fmla="*/ 46 w 46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6">
                    <a:moveTo>
                      <a:pt x="23" y="0"/>
                    </a:moveTo>
                    <a:lnTo>
                      <a:pt x="32" y="3"/>
                    </a:lnTo>
                    <a:lnTo>
                      <a:pt x="39" y="9"/>
                    </a:lnTo>
                    <a:lnTo>
                      <a:pt x="44" y="21"/>
                    </a:lnTo>
                    <a:lnTo>
                      <a:pt x="46" y="34"/>
                    </a:lnTo>
                    <a:lnTo>
                      <a:pt x="44" y="46"/>
                    </a:lnTo>
                    <a:lnTo>
                      <a:pt x="39" y="57"/>
                    </a:lnTo>
                    <a:lnTo>
                      <a:pt x="32" y="64"/>
                    </a:lnTo>
                    <a:lnTo>
                      <a:pt x="23" y="66"/>
                    </a:lnTo>
                    <a:lnTo>
                      <a:pt x="14" y="64"/>
                    </a:lnTo>
                    <a:lnTo>
                      <a:pt x="7" y="57"/>
                    </a:lnTo>
                    <a:lnTo>
                      <a:pt x="2" y="46"/>
                    </a:lnTo>
                    <a:lnTo>
                      <a:pt x="0" y="34"/>
                    </a:lnTo>
                    <a:lnTo>
                      <a:pt x="2" y="21"/>
                    </a:lnTo>
                    <a:lnTo>
                      <a:pt x="7" y="9"/>
                    </a:lnTo>
                    <a:lnTo>
                      <a:pt x="14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5" name="Freeform 1799"/>
              <p:cNvSpPr>
                <a:spLocks/>
              </p:cNvSpPr>
              <p:nvPr/>
            </p:nvSpPr>
            <p:spPr bwMode="auto">
              <a:xfrm>
                <a:off x="1413542" y="2334978"/>
                <a:ext cx="68925" cy="85273"/>
              </a:xfrm>
              <a:custGeom>
                <a:avLst/>
                <a:gdLst>
                  <a:gd name="T0" fmla="*/ 2147483647 w 74"/>
                  <a:gd name="T1" fmla="*/ 0 h 94"/>
                  <a:gd name="T2" fmla="*/ 2147483647 w 74"/>
                  <a:gd name="T3" fmla="*/ 2147483647 h 94"/>
                  <a:gd name="T4" fmla="*/ 2147483647 w 74"/>
                  <a:gd name="T5" fmla="*/ 2147483647 h 94"/>
                  <a:gd name="T6" fmla="*/ 2147483647 w 74"/>
                  <a:gd name="T7" fmla="*/ 2147483647 h 94"/>
                  <a:gd name="T8" fmla="*/ 2147483647 w 74"/>
                  <a:gd name="T9" fmla="*/ 2147483647 h 94"/>
                  <a:gd name="T10" fmla="*/ 2147483647 w 74"/>
                  <a:gd name="T11" fmla="*/ 2147483647 h 94"/>
                  <a:gd name="T12" fmla="*/ 2147483647 w 74"/>
                  <a:gd name="T13" fmla="*/ 2147483647 h 94"/>
                  <a:gd name="T14" fmla="*/ 2147483647 w 74"/>
                  <a:gd name="T15" fmla="*/ 2147483647 h 94"/>
                  <a:gd name="T16" fmla="*/ 2147483647 w 74"/>
                  <a:gd name="T17" fmla="*/ 2147483647 h 94"/>
                  <a:gd name="T18" fmla="*/ 2147483647 w 74"/>
                  <a:gd name="T19" fmla="*/ 2147483647 h 94"/>
                  <a:gd name="T20" fmla="*/ 2147483647 w 74"/>
                  <a:gd name="T21" fmla="*/ 2147483647 h 94"/>
                  <a:gd name="T22" fmla="*/ 2147483647 w 74"/>
                  <a:gd name="T23" fmla="*/ 2147483647 h 94"/>
                  <a:gd name="T24" fmla="*/ 2147483647 w 74"/>
                  <a:gd name="T25" fmla="*/ 2147483647 h 94"/>
                  <a:gd name="T26" fmla="*/ 2147483647 w 74"/>
                  <a:gd name="T27" fmla="*/ 2147483647 h 94"/>
                  <a:gd name="T28" fmla="*/ 2147483647 w 74"/>
                  <a:gd name="T29" fmla="*/ 2147483647 h 94"/>
                  <a:gd name="T30" fmla="*/ 2147483647 w 74"/>
                  <a:gd name="T31" fmla="*/ 2147483647 h 94"/>
                  <a:gd name="T32" fmla="*/ 2147483647 w 74"/>
                  <a:gd name="T33" fmla="*/ 2147483647 h 94"/>
                  <a:gd name="T34" fmla="*/ 2147483647 w 74"/>
                  <a:gd name="T35" fmla="*/ 2147483647 h 94"/>
                  <a:gd name="T36" fmla="*/ 2147483647 w 74"/>
                  <a:gd name="T37" fmla="*/ 2147483647 h 94"/>
                  <a:gd name="T38" fmla="*/ 2147483647 w 74"/>
                  <a:gd name="T39" fmla="*/ 2147483647 h 94"/>
                  <a:gd name="T40" fmla="*/ 2147483647 w 74"/>
                  <a:gd name="T41" fmla="*/ 2147483647 h 94"/>
                  <a:gd name="T42" fmla="*/ 2147483647 w 74"/>
                  <a:gd name="T43" fmla="*/ 2147483647 h 94"/>
                  <a:gd name="T44" fmla="*/ 2147483647 w 74"/>
                  <a:gd name="T45" fmla="*/ 2147483647 h 94"/>
                  <a:gd name="T46" fmla="*/ 2147483647 w 74"/>
                  <a:gd name="T47" fmla="*/ 2147483647 h 94"/>
                  <a:gd name="T48" fmla="*/ 0 w 74"/>
                  <a:gd name="T49" fmla="*/ 2147483647 h 94"/>
                  <a:gd name="T50" fmla="*/ 2147483647 w 74"/>
                  <a:gd name="T51" fmla="*/ 2147483647 h 94"/>
                  <a:gd name="T52" fmla="*/ 2147483647 w 74"/>
                  <a:gd name="T53" fmla="*/ 2147483647 h 94"/>
                  <a:gd name="T54" fmla="*/ 2147483647 w 74"/>
                  <a:gd name="T55" fmla="*/ 2147483647 h 94"/>
                  <a:gd name="T56" fmla="*/ 2147483647 w 74"/>
                  <a:gd name="T57" fmla="*/ 2147483647 h 94"/>
                  <a:gd name="T58" fmla="*/ 2147483647 w 74"/>
                  <a:gd name="T59" fmla="*/ 2147483647 h 94"/>
                  <a:gd name="T60" fmla="*/ 2147483647 w 74"/>
                  <a:gd name="T61" fmla="*/ 2147483647 h 94"/>
                  <a:gd name="T62" fmla="*/ 2147483647 w 74"/>
                  <a:gd name="T63" fmla="*/ 2147483647 h 94"/>
                  <a:gd name="T64" fmla="*/ 2147483647 w 74"/>
                  <a:gd name="T65" fmla="*/ 0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4"/>
                  <a:gd name="T100" fmla="*/ 0 h 94"/>
                  <a:gd name="T101" fmla="*/ 74 w 74"/>
                  <a:gd name="T102" fmla="*/ 94 h 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4" h="94">
                    <a:moveTo>
                      <a:pt x="36" y="0"/>
                    </a:moveTo>
                    <a:lnTo>
                      <a:pt x="44" y="1"/>
                    </a:lnTo>
                    <a:lnTo>
                      <a:pt x="51" y="3"/>
                    </a:lnTo>
                    <a:lnTo>
                      <a:pt x="57" y="8"/>
                    </a:lnTo>
                    <a:lnTo>
                      <a:pt x="63" y="13"/>
                    </a:lnTo>
                    <a:lnTo>
                      <a:pt x="67" y="20"/>
                    </a:lnTo>
                    <a:lnTo>
                      <a:pt x="71" y="28"/>
                    </a:lnTo>
                    <a:lnTo>
                      <a:pt x="73" y="38"/>
                    </a:lnTo>
                    <a:lnTo>
                      <a:pt x="74" y="47"/>
                    </a:lnTo>
                    <a:lnTo>
                      <a:pt x="73" y="56"/>
                    </a:lnTo>
                    <a:lnTo>
                      <a:pt x="71" y="65"/>
                    </a:lnTo>
                    <a:lnTo>
                      <a:pt x="67" y="73"/>
                    </a:lnTo>
                    <a:lnTo>
                      <a:pt x="63" y="80"/>
                    </a:lnTo>
                    <a:lnTo>
                      <a:pt x="57" y="86"/>
                    </a:lnTo>
                    <a:lnTo>
                      <a:pt x="51" y="91"/>
                    </a:lnTo>
                    <a:lnTo>
                      <a:pt x="44" y="93"/>
                    </a:lnTo>
                    <a:lnTo>
                      <a:pt x="36" y="94"/>
                    </a:lnTo>
                    <a:lnTo>
                      <a:pt x="28" y="93"/>
                    </a:lnTo>
                    <a:lnTo>
                      <a:pt x="21" y="91"/>
                    </a:lnTo>
                    <a:lnTo>
                      <a:pt x="16" y="86"/>
                    </a:lnTo>
                    <a:lnTo>
                      <a:pt x="10" y="80"/>
                    </a:lnTo>
                    <a:lnTo>
                      <a:pt x="5" y="73"/>
                    </a:lnTo>
                    <a:lnTo>
                      <a:pt x="2" y="65"/>
                    </a:lnTo>
                    <a:lnTo>
                      <a:pt x="1" y="56"/>
                    </a:lnTo>
                    <a:lnTo>
                      <a:pt x="0" y="47"/>
                    </a:lnTo>
                    <a:lnTo>
                      <a:pt x="1" y="38"/>
                    </a:lnTo>
                    <a:lnTo>
                      <a:pt x="2" y="28"/>
                    </a:lnTo>
                    <a:lnTo>
                      <a:pt x="5" y="20"/>
                    </a:lnTo>
                    <a:lnTo>
                      <a:pt x="10" y="13"/>
                    </a:lnTo>
                    <a:lnTo>
                      <a:pt x="16" y="8"/>
                    </a:lnTo>
                    <a:lnTo>
                      <a:pt x="21" y="3"/>
                    </a:lnTo>
                    <a:lnTo>
                      <a:pt x="28" y="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6" name="Freeform 1800"/>
              <p:cNvSpPr>
                <a:spLocks/>
              </p:cNvSpPr>
              <p:nvPr/>
            </p:nvSpPr>
            <p:spPr bwMode="auto">
              <a:xfrm>
                <a:off x="1426239" y="2347677"/>
                <a:ext cx="41719" cy="59873"/>
              </a:xfrm>
              <a:custGeom>
                <a:avLst/>
                <a:gdLst>
                  <a:gd name="T0" fmla="*/ 2147483647 w 46"/>
                  <a:gd name="T1" fmla="*/ 0 h 67"/>
                  <a:gd name="T2" fmla="*/ 2147483647 w 46"/>
                  <a:gd name="T3" fmla="*/ 2147483647 h 67"/>
                  <a:gd name="T4" fmla="*/ 2147483647 w 46"/>
                  <a:gd name="T5" fmla="*/ 2147483647 h 67"/>
                  <a:gd name="T6" fmla="*/ 2147483647 w 46"/>
                  <a:gd name="T7" fmla="*/ 2147483647 h 67"/>
                  <a:gd name="T8" fmla="*/ 2147483647 w 46"/>
                  <a:gd name="T9" fmla="*/ 2147483647 h 67"/>
                  <a:gd name="T10" fmla="*/ 2147483647 w 46"/>
                  <a:gd name="T11" fmla="*/ 2147483647 h 67"/>
                  <a:gd name="T12" fmla="*/ 2147483647 w 46"/>
                  <a:gd name="T13" fmla="*/ 2147483647 h 67"/>
                  <a:gd name="T14" fmla="*/ 2147483647 w 46"/>
                  <a:gd name="T15" fmla="*/ 2147483647 h 67"/>
                  <a:gd name="T16" fmla="*/ 2147483647 w 46"/>
                  <a:gd name="T17" fmla="*/ 2147483647 h 67"/>
                  <a:gd name="T18" fmla="*/ 2147483647 w 46"/>
                  <a:gd name="T19" fmla="*/ 2147483647 h 67"/>
                  <a:gd name="T20" fmla="*/ 2147483647 w 46"/>
                  <a:gd name="T21" fmla="*/ 2147483647 h 67"/>
                  <a:gd name="T22" fmla="*/ 2147483647 w 46"/>
                  <a:gd name="T23" fmla="*/ 2147483647 h 67"/>
                  <a:gd name="T24" fmla="*/ 0 w 46"/>
                  <a:gd name="T25" fmla="*/ 2147483647 h 67"/>
                  <a:gd name="T26" fmla="*/ 2147483647 w 46"/>
                  <a:gd name="T27" fmla="*/ 2147483647 h 67"/>
                  <a:gd name="T28" fmla="*/ 2147483647 w 46"/>
                  <a:gd name="T29" fmla="*/ 2147483647 h 67"/>
                  <a:gd name="T30" fmla="*/ 2147483647 w 46"/>
                  <a:gd name="T31" fmla="*/ 2147483647 h 67"/>
                  <a:gd name="T32" fmla="*/ 2147483647 w 46"/>
                  <a:gd name="T33" fmla="*/ 0 h 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7"/>
                  <a:gd name="T53" fmla="*/ 46 w 46"/>
                  <a:gd name="T54" fmla="*/ 67 h 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7">
                    <a:moveTo>
                      <a:pt x="23" y="0"/>
                    </a:moveTo>
                    <a:lnTo>
                      <a:pt x="33" y="3"/>
                    </a:lnTo>
                    <a:lnTo>
                      <a:pt x="40" y="10"/>
                    </a:lnTo>
                    <a:lnTo>
                      <a:pt x="44" y="21"/>
                    </a:lnTo>
                    <a:lnTo>
                      <a:pt x="46" y="34"/>
                    </a:lnTo>
                    <a:lnTo>
                      <a:pt x="44" y="46"/>
                    </a:lnTo>
                    <a:lnTo>
                      <a:pt x="40" y="57"/>
                    </a:lnTo>
                    <a:lnTo>
                      <a:pt x="33" y="65"/>
                    </a:lnTo>
                    <a:lnTo>
                      <a:pt x="23" y="67"/>
                    </a:lnTo>
                    <a:lnTo>
                      <a:pt x="14" y="65"/>
                    </a:lnTo>
                    <a:lnTo>
                      <a:pt x="7" y="57"/>
                    </a:lnTo>
                    <a:lnTo>
                      <a:pt x="3" y="46"/>
                    </a:lnTo>
                    <a:lnTo>
                      <a:pt x="0" y="34"/>
                    </a:lnTo>
                    <a:lnTo>
                      <a:pt x="3" y="21"/>
                    </a:lnTo>
                    <a:lnTo>
                      <a:pt x="7" y="10"/>
                    </a:lnTo>
                    <a:lnTo>
                      <a:pt x="14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7" name="Freeform 1801"/>
              <p:cNvSpPr>
                <a:spLocks/>
              </p:cNvSpPr>
              <p:nvPr/>
            </p:nvSpPr>
            <p:spPr bwMode="auto">
              <a:xfrm>
                <a:off x="1573159" y="2449278"/>
                <a:ext cx="67112" cy="87087"/>
              </a:xfrm>
              <a:custGeom>
                <a:avLst/>
                <a:gdLst>
                  <a:gd name="T0" fmla="*/ 2147483647 w 74"/>
                  <a:gd name="T1" fmla="*/ 0 h 96"/>
                  <a:gd name="T2" fmla="*/ 2147483647 w 74"/>
                  <a:gd name="T3" fmla="*/ 2147483647 h 96"/>
                  <a:gd name="T4" fmla="*/ 2147483647 w 74"/>
                  <a:gd name="T5" fmla="*/ 2147483647 h 96"/>
                  <a:gd name="T6" fmla="*/ 2147483647 w 74"/>
                  <a:gd name="T7" fmla="*/ 2147483647 h 96"/>
                  <a:gd name="T8" fmla="*/ 2147483647 w 74"/>
                  <a:gd name="T9" fmla="*/ 2147483647 h 96"/>
                  <a:gd name="T10" fmla="*/ 2147483647 w 74"/>
                  <a:gd name="T11" fmla="*/ 2147483647 h 96"/>
                  <a:gd name="T12" fmla="*/ 2147483647 w 74"/>
                  <a:gd name="T13" fmla="*/ 2147483647 h 96"/>
                  <a:gd name="T14" fmla="*/ 2147483647 w 74"/>
                  <a:gd name="T15" fmla="*/ 2147483647 h 96"/>
                  <a:gd name="T16" fmla="*/ 2147483647 w 74"/>
                  <a:gd name="T17" fmla="*/ 2147483647 h 96"/>
                  <a:gd name="T18" fmla="*/ 2147483647 w 74"/>
                  <a:gd name="T19" fmla="*/ 2147483647 h 96"/>
                  <a:gd name="T20" fmla="*/ 2147483647 w 74"/>
                  <a:gd name="T21" fmla="*/ 2147483647 h 96"/>
                  <a:gd name="T22" fmla="*/ 2147483647 w 74"/>
                  <a:gd name="T23" fmla="*/ 2147483647 h 96"/>
                  <a:gd name="T24" fmla="*/ 2147483647 w 74"/>
                  <a:gd name="T25" fmla="*/ 2147483647 h 96"/>
                  <a:gd name="T26" fmla="*/ 2147483647 w 74"/>
                  <a:gd name="T27" fmla="*/ 2147483647 h 96"/>
                  <a:gd name="T28" fmla="*/ 2147483647 w 74"/>
                  <a:gd name="T29" fmla="*/ 2147483647 h 96"/>
                  <a:gd name="T30" fmla="*/ 2147483647 w 74"/>
                  <a:gd name="T31" fmla="*/ 2147483647 h 96"/>
                  <a:gd name="T32" fmla="*/ 2147483647 w 74"/>
                  <a:gd name="T33" fmla="*/ 2147483647 h 96"/>
                  <a:gd name="T34" fmla="*/ 2147483647 w 74"/>
                  <a:gd name="T35" fmla="*/ 2147483647 h 96"/>
                  <a:gd name="T36" fmla="*/ 2147483647 w 74"/>
                  <a:gd name="T37" fmla="*/ 2147483647 h 96"/>
                  <a:gd name="T38" fmla="*/ 2147483647 w 74"/>
                  <a:gd name="T39" fmla="*/ 2147483647 h 96"/>
                  <a:gd name="T40" fmla="*/ 2147483647 w 74"/>
                  <a:gd name="T41" fmla="*/ 2147483647 h 96"/>
                  <a:gd name="T42" fmla="*/ 2147483647 w 74"/>
                  <a:gd name="T43" fmla="*/ 2147483647 h 96"/>
                  <a:gd name="T44" fmla="*/ 2147483647 w 74"/>
                  <a:gd name="T45" fmla="*/ 2147483647 h 96"/>
                  <a:gd name="T46" fmla="*/ 2147483647 w 74"/>
                  <a:gd name="T47" fmla="*/ 2147483647 h 96"/>
                  <a:gd name="T48" fmla="*/ 0 w 74"/>
                  <a:gd name="T49" fmla="*/ 2147483647 h 96"/>
                  <a:gd name="T50" fmla="*/ 2147483647 w 74"/>
                  <a:gd name="T51" fmla="*/ 2147483647 h 96"/>
                  <a:gd name="T52" fmla="*/ 2147483647 w 74"/>
                  <a:gd name="T53" fmla="*/ 2147483647 h 96"/>
                  <a:gd name="T54" fmla="*/ 2147483647 w 74"/>
                  <a:gd name="T55" fmla="*/ 2147483647 h 96"/>
                  <a:gd name="T56" fmla="*/ 2147483647 w 74"/>
                  <a:gd name="T57" fmla="*/ 2147483647 h 96"/>
                  <a:gd name="T58" fmla="*/ 2147483647 w 74"/>
                  <a:gd name="T59" fmla="*/ 2147483647 h 96"/>
                  <a:gd name="T60" fmla="*/ 2147483647 w 74"/>
                  <a:gd name="T61" fmla="*/ 2147483647 h 96"/>
                  <a:gd name="T62" fmla="*/ 2147483647 w 74"/>
                  <a:gd name="T63" fmla="*/ 2147483647 h 96"/>
                  <a:gd name="T64" fmla="*/ 2147483647 w 74"/>
                  <a:gd name="T65" fmla="*/ 0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4"/>
                  <a:gd name="T100" fmla="*/ 0 h 96"/>
                  <a:gd name="T101" fmla="*/ 74 w 74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4" h="96">
                    <a:moveTo>
                      <a:pt x="38" y="0"/>
                    </a:moveTo>
                    <a:lnTo>
                      <a:pt x="46" y="1"/>
                    </a:lnTo>
                    <a:lnTo>
                      <a:pt x="53" y="4"/>
                    </a:lnTo>
                    <a:lnTo>
                      <a:pt x="58" y="8"/>
                    </a:lnTo>
                    <a:lnTo>
                      <a:pt x="64" y="14"/>
                    </a:lnTo>
                    <a:lnTo>
                      <a:pt x="69" y="22"/>
                    </a:lnTo>
                    <a:lnTo>
                      <a:pt x="72" y="30"/>
                    </a:lnTo>
                    <a:lnTo>
                      <a:pt x="73" y="39"/>
                    </a:lnTo>
                    <a:lnTo>
                      <a:pt x="74" y="49"/>
                    </a:lnTo>
                    <a:lnTo>
                      <a:pt x="73" y="58"/>
                    </a:lnTo>
                    <a:lnTo>
                      <a:pt x="72" y="67"/>
                    </a:lnTo>
                    <a:lnTo>
                      <a:pt x="69" y="75"/>
                    </a:lnTo>
                    <a:lnTo>
                      <a:pt x="64" y="82"/>
                    </a:lnTo>
                    <a:lnTo>
                      <a:pt x="58" y="88"/>
                    </a:lnTo>
                    <a:lnTo>
                      <a:pt x="53" y="93"/>
                    </a:lnTo>
                    <a:lnTo>
                      <a:pt x="46" y="95"/>
                    </a:lnTo>
                    <a:lnTo>
                      <a:pt x="38" y="96"/>
                    </a:lnTo>
                    <a:lnTo>
                      <a:pt x="30" y="95"/>
                    </a:lnTo>
                    <a:lnTo>
                      <a:pt x="23" y="93"/>
                    </a:lnTo>
                    <a:lnTo>
                      <a:pt x="17" y="88"/>
                    </a:lnTo>
                    <a:lnTo>
                      <a:pt x="11" y="82"/>
                    </a:lnTo>
                    <a:lnTo>
                      <a:pt x="7" y="75"/>
                    </a:lnTo>
                    <a:lnTo>
                      <a:pt x="3" y="67"/>
                    </a:lnTo>
                    <a:lnTo>
                      <a:pt x="1" y="58"/>
                    </a:lnTo>
                    <a:lnTo>
                      <a:pt x="0" y="49"/>
                    </a:lnTo>
                    <a:lnTo>
                      <a:pt x="1" y="39"/>
                    </a:lnTo>
                    <a:lnTo>
                      <a:pt x="3" y="30"/>
                    </a:lnTo>
                    <a:lnTo>
                      <a:pt x="7" y="22"/>
                    </a:lnTo>
                    <a:lnTo>
                      <a:pt x="11" y="14"/>
                    </a:lnTo>
                    <a:lnTo>
                      <a:pt x="17" y="8"/>
                    </a:lnTo>
                    <a:lnTo>
                      <a:pt x="23" y="4"/>
                    </a:lnTo>
                    <a:lnTo>
                      <a:pt x="30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8" name="Freeform 1802"/>
              <p:cNvSpPr>
                <a:spLocks/>
              </p:cNvSpPr>
              <p:nvPr/>
            </p:nvSpPr>
            <p:spPr bwMode="auto">
              <a:xfrm>
                <a:off x="1585856" y="2463792"/>
                <a:ext cx="41719" cy="58058"/>
              </a:xfrm>
              <a:custGeom>
                <a:avLst/>
                <a:gdLst>
                  <a:gd name="T0" fmla="*/ 2147483647 w 46"/>
                  <a:gd name="T1" fmla="*/ 0 h 66"/>
                  <a:gd name="T2" fmla="*/ 2147483647 w 46"/>
                  <a:gd name="T3" fmla="*/ 2147483647 h 66"/>
                  <a:gd name="T4" fmla="*/ 2147483647 w 46"/>
                  <a:gd name="T5" fmla="*/ 2147483647 h 66"/>
                  <a:gd name="T6" fmla="*/ 2147483647 w 46"/>
                  <a:gd name="T7" fmla="*/ 2147483647 h 66"/>
                  <a:gd name="T8" fmla="*/ 2147483647 w 46"/>
                  <a:gd name="T9" fmla="*/ 2147483647 h 66"/>
                  <a:gd name="T10" fmla="*/ 2147483647 w 46"/>
                  <a:gd name="T11" fmla="*/ 2147483647 h 66"/>
                  <a:gd name="T12" fmla="*/ 2147483647 w 46"/>
                  <a:gd name="T13" fmla="*/ 2147483647 h 66"/>
                  <a:gd name="T14" fmla="*/ 2147483647 w 46"/>
                  <a:gd name="T15" fmla="*/ 2147483647 h 66"/>
                  <a:gd name="T16" fmla="*/ 2147483647 w 46"/>
                  <a:gd name="T17" fmla="*/ 2147483647 h 66"/>
                  <a:gd name="T18" fmla="*/ 2147483647 w 46"/>
                  <a:gd name="T19" fmla="*/ 2147483647 h 66"/>
                  <a:gd name="T20" fmla="*/ 2147483647 w 46"/>
                  <a:gd name="T21" fmla="*/ 2147483647 h 66"/>
                  <a:gd name="T22" fmla="*/ 2147483647 w 46"/>
                  <a:gd name="T23" fmla="*/ 2147483647 h 66"/>
                  <a:gd name="T24" fmla="*/ 0 w 46"/>
                  <a:gd name="T25" fmla="*/ 2147483647 h 66"/>
                  <a:gd name="T26" fmla="*/ 2147483647 w 46"/>
                  <a:gd name="T27" fmla="*/ 2147483647 h 66"/>
                  <a:gd name="T28" fmla="*/ 2147483647 w 46"/>
                  <a:gd name="T29" fmla="*/ 2147483647 h 66"/>
                  <a:gd name="T30" fmla="*/ 2147483647 w 46"/>
                  <a:gd name="T31" fmla="*/ 2147483647 h 66"/>
                  <a:gd name="T32" fmla="*/ 2147483647 w 46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6"/>
                  <a:gd name="T53" fmla="*/ 46 w 46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6">
                    <a:moveTo>
                      <a:pt x="23" y="0"/>
                    </a:moveTo>
                    <a:lnTo>
                      <a:pt x="32" y="3"/>
                    </a:lnTo>
                    <a:lnTo>
                      <a:pt x="39" y="10"/>
                    </a:lnTo>
                    <a:lnTo>
                      <a:pt x="43" y="21"/>
                    </a:lnTo>
                    <a:lnTo>
                      <a:pt x="46" y="34"/>
                    </a:lnTo>
                    <a:lnTo>
                      <a:pt x="43" y="46"/>
                    </a:lnTo>
                    <a:lnTo>
                      <a:pt x="39" y="57"/>
                    </a:lnTo>
                    <a:lnTo>
                      <a:pt x="32" y="64"/>
                    </a:lnTo>
                    <a:lnTo>
                      <a:pt x="23" y="66"/>
                    </a:lnTo>
                    <a:lnTo>
                      <a:pt x="13" y="64"/>
                    </a:lnTo>
                    <a:lnTo>
                      <a:pt x="7" y="57"/>
                    </a:lnTo>
                    <a:lnTo>
                      <a:pt x="2" y="46"/>
                    </a:lnTo>
                    <a:lnTo>
                      <a:pt x="0" y="34"/>
                    </a:lnTo>
                    <a:lnTo>
                      <a:pt x="2" y="21"/>
                    </a:lnTo>
                    <a:lnTo>
                      <a:pt x="7" y="10"/>
                    </a:lnTo>
                    <a:lnTo>
                      <a:pt x="13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9" name="Freeform 1803"/>
              <p:cNvSpPr>
                <a:spLocks/>
              </p:cNvSpPr>
              <p:nvPr/>
            </p:nvSpPr>
            <p:spPr bwMode="auto">
              <a:xfrm>
                <a:off x="1428053" y="2583536"/>
                <a:ext cx="67112" cy="87087"/>
              </a:xfrm>
              <a:custGeom>
                <a:avLst/>
                <a:gdLst>
                  <a:gd name="T0" fmla="*/ 2147483647 w 74"/>
                  <a:gd name="T1" fmla="*/ 0 h 96"/>
                  <a:gd name="T2" fmla="*/ 2147483647 w 74"/>
                  <a:gd name="T3" fmla="*/ 2147483647 h 96"/>
                  <a:gd name="T4" fmla="*/ 2147483647 w 74"/>
                  <a:gd name="T5" fmla="*/ 2147483647 h 96"/>
                  <a:gd name="T6" fmla="*/ 2147483647 w 74"/>
                  <a:gd name="T7" fmla="*/ 2147483647 h 96"/>
                  <a:gd name="T8" fmla="*/ 2147483647 w 74"/>
                  <a:gd name="T9" fmla="*/ 2147483647 h 96"/>
                  <a:gd name="T10" fmla="*/ 2147483647 w 74"/>
                  <a:gd name="T11" fmla="*/ 2147483647 h 96"/>
                  <a:gd name="T12" fmla="*/ 2147483647 w 74"/>
                  <a:gd name="T13" fmla="*/ 2147483647 h 96"/>
                  <a:gd name="T14" fmla="*/ 2147483647 w 74"/>
                  <a:gd name="T15" fmla="*/ 2147483647 h 96"/>
                  <a:gd name="T16" fmla="*/ 2147483647 w 74"/>
                  <a:gd name="T17" fmla="*/ 2147483647 h 96"/>
                  <a:gd name="T18" fmla="*/ 2147483647 w 74"/>
                  <a:gd name="T19" fmla="*/ 2147483647 h 96"/>
                  <a:gd name="T20" fmla="*/ 2147483647 w 74"/>
                  <a:gd name="T21" fmla="*/ 2147483647 h 96"/>
                  <a:gd name="T22" fmla="*/ 2147483647 w 74"/>
                  <a:gd name="T23" fmla="*/ 2147483647 h 96"/>
                  <a:gd name="T24" fmla="*/ 2147483647 w 74"/>
                  <a:gd name="T25" fmla="*/ 2147483647 h 96"/>
                  <a:gd name="T26" fmla="*/ 2147483647 w 74"/>
                  <a:gd name="T27" fmla="*/ 2147483647 h 96"/>
                  <a:gd name="T28" fmla="*/ 2147483647 w 74"/>
                  <a:gd name="T29" fmla="*/ 2147483647 h 96"/>
                  <a:gd name="T30" fmla="*/ 2147483647 w 74"/>
                  <a:gd name="T31" fmla="*/ 2147483647 h 96"/>
                  <a:gd name="T32" fmla="*/ 2147483647 w 74"/>
                  <a:gd name="T33" fmla="*/ 2147483647 h 96"/>
                  <a:gd name="T34" fmla="*/ 2147483647 w 74"/>
                  <a:gd name="T35" fmla="*/ 2147483647 h 96"/>
                  <a:gd name="T36" fmla="*/ 2147483647 w 74"/>
                  <a:gd name="T37" fmla="*/ 2147483647 h 96"/>
                  <a:gd name="T38" fmla="*/ 2147483647 w 74"/>
                  <a:gd name="T39" fmla="*/ 2147483647 h 96"/>
                  <a:gd name="T40" fmla="*/ 2147483647 w 74"/>
                  <a:gd name="T41" fmla="*/ 2147483647 h 96"/>
                  <a:gd name="T42" fmla="*/ 2147483647 w 74"/>
                  <a:gd name="T43" fmla="*/ 2147483647 h 96"/>
                  <a:gd name="T44" fmla="*/ 2147483647 w 74"/>
                  <a:gd name="T45" fmla="*/ 2147483647 h 96"/>
                  <a:gd name="T46" fmla="*/ 2147483647 w 74"/>
                  <a:gd name="T47" fmla="*/ 2147483647 h 96"/>
                  <a:gd name="T48" fmla="*/ 0 w 74"/>
                  <a:gd name="T49" fmla="*/ 2147483647 h 96"/>
                  <a:gd name="T50" fmla="*/ 2147483647 w 74"/>
                  <a:gd name="T51" fmla="*/ 2147483647 h 96"/>
                  <a:gd name="T52" fmla="*/ 2147483647 w 74"/>
                  <a:gd name="T53" fmla="*/ 2147483647 h 96"/>
                  <a:gd name="T54" fmla="*/ 2147483647 w 74"/>
                  <a:gd name="T55" fmla="*/ 2147483647 h 96"/>
                  <a:gd name="T56" fmla="*/ 2147483647 w 74"/>
                  <a:gd name="T57" fmla="*/ 2147483647 h 96"/>
                  <a:gd name="T58" fmla="*/ 2147483647 w 74"/>
                  <a:gd name="T59" fmla="*/ 2147483647 h 96"/>
                  <a:gd name="T60" fmla="*/ 2147483647 w 74"/>
                  <a:gd name="T61" fmla="*/ 2147483647 h 96"/>
                  <a:gd name="T62" fmla="*/ 2147483647 w 74"/>
                  <a:gd name="T63" fmla="*/ 2147483647 h 96"/>
                  <a:gd name="T64" fmla="*/ 2147483647 w 74"/>
                  <a:gd name="T65" fmla="*/ 0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4"/>
                  <a:gd name="T100" fmla="*/ 0 h 96"/>
                  <a:gd name="T101" fmla="*/ 74 w 74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4" h="96">
                    <a:moveTo>
                      <a:pt x="38" y="0"/>
                    </a:moveTo>
                    <a:lnTo>
                      <a:pt x="46" y="1"/>
                    </a:lnTo>
                    <a:lnTo>
                      <a:pt x="52" y="3"/>
                    </a:lnTo>
                    <a:lnTo>
                      <a:pt x="58" y="8"/>
                    </a:lnTo>
                    <a:lnTo>
                      <a:pt x="64" y="14"/>
                    </a:lnTo>
                    <a:lnTo>
                      <a:pt x="69" y="21"/>
                    </a:lnTo>
                    <a:lnTo>
                      <a:pt x="72" y="29"/>
                    </a:lnTo>
                    <a:lnTo>
                      <a:pt x="73" y="38"/>
                    </a:lnTo>
                    <a:lnTo>
                      <a:pt x="74" y="47"/>
                    </a:lnTo>
                    <a:lnTo>
                      <a:pt x="73" y="56"/>
                    </a:lnTo>
                    <a:lnTo>
                      <a:pt x="72" y="66"/>
                    </a:lnTo>
                    <a:lnTo>
                      <a:pt x="69" y="74"/>
                    </a:lnTo>
                    <a:lnTo>
                      <a:pt x="64" y="82"/>
                    </a:lnTo>
                    <a:lnTo>
                      <a:pt x="58" y="87"/>
                    </a:lnTo>
                    <a:lnTo>
                      <a:pt x="52" y="92"/>
                    </a:lnTo>
                    <a:lnTo>
                      <a:pt x="46" y="94"/>
                    </a:lnTo>
                    <a:lnTo>
                      <a:pt x="38" y="96"/>
                    </a:lnTo>
                    <a:lnTo>
                      <a:pt x="29" y="94"/>
                    </a:lnTo>
                    <a:lnTo>
                      <a:pt x="23" y="92"/>
                    </a:lnTo>
                    <a:lnTo>
                      <a:pt x="17" y="87"/>
                    </a:lnTo>
                    <a:lnTo>
                      <a:pt x="11" y="82"/>
                    </a:lnTo>
                    <a:lnTo>
                      <a:pt x="6" y="74"/>
                    </a:lnTo>
                    <a:lnTo>
                      <a:pt x="3" y="66"/>
                    </a:lnTo>
                    <a:lnTo>
                      <a:pt x="1" y="56"/>
                    </a:lnTo>
                    <a:lnTo>
                      <a:pt x="0" y="47"/>
                    </a:lnTo>
                    <a:lnTo>
                      <a:pt x="1" y="38"/>
                    </a:lnTo>
                    <a:lnTo>
                      <a:pt x="3" y="29"/>
                    </a:lnTo>
                    <a:lnTo>
                      <a:pt x="6" y="21"/>
                    </a:lnTo>
                    <a:lnTo>
                      <a:pt x="11" y="14"/>
                    </a:lnTo>
                    <a:lnTo>
                      <a:pt x="17" y="8"/>
                    </a:lnTo>
                    <a:lnTo>
                      <a:pt x="23" y="3"/>
                    </a:lnTo>
                    <a:lnTo>
                      <a:pt x="29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0" name="Freeform 1804"/>
              <p:cNvSpPr>
                <a:spLocks/>
              </p:cNvSpPr>
              <p:nvPr/>
            </p:nvSpPr>
            <p:spPr bwMode="auto">
              <a:xfrm>
                <a:off x="1440750" y="2596237"/>
                <a:ext cx="41719" cy="59873"/>
              </a:xfrm>
              <a:custGeom>
                <a:avLst/>
                <a:gdLst>
                  <a:gd name="T0" fmla="*/ 2147483647 w 47"/>
                  <a:gd name="T1" fmla="*/ 0 h 66"/>
                  <a:gd name="T2" fmla="*/ 2147483647 w 47"/>
                  <a:gd name="T3" fmla="*/ 2147483647 h 66"/>
                  <a:gd name="T4" fmla="*/ 2147483647 w 47"/>
                  <a:gd name="T5" fmla="*/ 2147483647 h 66"/>
                  <a:gd name="T6" fmla="*/ 2147483647 w 47"/>
                  <a:gd name="T7" fmla="*/ 2147483647 h 66"/>
                  <a:gd name="T8" fmla="*/ 2147483647 w 47"/>
                  <a:gd name="T9" fmla="*/ 2147483647 h 66"/>
                  <a:gd name="T10" fmla="*/ 2147483647 w 47"/>
                  <a:gd name="T11" fmla="*/ 2147483647 h 66"/>
                  <a:gd name="T12" fmla="*/ 2147483647 w 47"/>
                  <a:gd name="T13" fmla="*/ 2147483647 h 66"/>
                  <a:gd name="T14" fmla="*/ 2147483647 w 47"/>
                  <a:gd name="T15" fmla="*/ 2147483647 h 66"/>
                  <a:gd name="T16" fmla="*/ 2147483647 w 47"/>
                  <a:gd name="T17" fmla="*/ 2147483647 h 66"/>
                  <a:gd name="T18" fmla="*/ 2147483647 w 47"/>
                  <a:gd name="T19" fmla="*/ 2147483647 h 66"/>
                  <a:gd name="T20" fmla="*/ 2147483647 w 47"/>
                  <a:gd name="T21" fmla="*/ 2147483647 h 66"/>
                  <a:gd name="T22" fmla="*/ 2147483647 w 47"/>
                  <a:gd name="T23" fmla="*/ 2147483647 h 66"/>
                  <a:gd name="T24" fmla="*/ 0 w 47"/>
                  <a:gd name="T25" fmla="*/ 2147483647 h 66"/>
                  <a:gd name="T26" fmla="*/ 2147483647 w 47"/>
                  <a:gd name="T27" fmla="*/ 2147483647 h 66"/>
                  <a:gd name="T28" fmla="*/ 2147483647 w 47"/>
                  <a:gd name="T29" fmla="*/ 2147483647 h 66"/>
                  <a:gd name="T30" fmla="*/ 2147483647 w 47"/>
                  <a:gd name="T31" fmla="*/ 2147483647 h 66"/>
                  <a:gd name="T32" fmla="*/ 2147483647 w 47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66"/>
                  <a:gd name="T53" fmla="*/ 47 w 47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66">
                    <a:moveTo>
                      <a:pt x="24" y="0"/>
                    </a:moveTo>
                    <a:lnTo>
                      <a:pt x="33" y="2"/>
                    </a:lnTo>
                    <a:lnTo>
                      <a:pt x="40" y="9"/>
                    </a:lnTo>
                    <a:lnTo>
                      <a:pt x="44" y="19"/>
                    </a:lnTo>
                    <a:lnTo>
                      <a:pt x="47" y="32"/>
                    </a:lnTo>
                    <a:lnTo>
                      <a:pt x="44" y="45"/>
                    </a:lnTo>
                    <a:lnTo>
                      <a:pt x="40" y="55"/>
                    </a:lnTo>
                    <a:lnTo>
                      <a:pt x="33" y="63"/>
                    </a:lnTo>
                    <a:lnTo>
                      <a:pt x="24" y="66"/>
                    </a:lnTo>
                    <a:lnTo>
                      <a:pt x="14" y="63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0" y="32"/>
                    </a:lnTo>
                    <a:lnTo>
                      <a:pt x="3" y="19"/>
                    </a:lnTo>
                    <a:lnTo>
                      <a:pt x="7" y="9"/>
                    </a:lnTo>
                    <a:lnTo>
                      <a:pt x="14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1" name="Freeform 1805"/>
              <p:cNvSpPr>
                <a:spLocks/>
              </p:cNvSpPr>
              <p:nvPr/>
            </p:nvSpPr>
            <p:spPr bwMode="auto">
              <a:xfrm>
                <a:off x="1778122" y="2977241"/>
                <a:ext cx="67112" cy="85273"/>
              </a:xfrm>
              <a:custGeom>
                <a:avLst/>
                <a:gdLst>
                  <a:gd name="T0" fmla="*/ 2147483647 w 75"/>
                  <a:gd name="T1" fmla="*/ 0 h 96"/>
                  <a:gd name="T2" fmla="*/ 2147483647 w 75"/>
                  <a:gd name="T3" fmla="*/ 2147483647 h 96"/>
                  <a:gd name="T4" fmla="*/ 2147483647 w 75"/>
                  <a:gd name="T5" fmla="*/ 2147483647 h 96"/>
                  <a:gd name="T6" fmla="*/ 2147483647 w 75"/>
                  <a:gd name="T7" fmla="*/ 2147483647 h 96"/>
                  <a:gd name="T8" fmla="*/ 2147483647 w 75"/>
                  <a:gd name="T9" fmla="*/ 2147483647 h 96"/>
                  <a:gd name="T10" fmla="*/ 2147483647 w 75"/>
                  <a:gd name="T11" fmla="*/ 2147483647 h 96"/>
                  <a:gd name="T12" fmla="*/ 2147483647 w 75"/>
                  <a:gd name="T13" fmla="*/ 2147483647 h 96"/>
                  <a:gd name="T14" fmla="*/ 2147483647 w 75"/>
                  <a:gd name="T15" fmla="*/ 2147483647 h 96"/>
                  <a:gd name="T16" fmla="*/ 2147483647 w 75"/>
                  <a:gd name="T17" fmla="*/ 2147483647 h 96"/>
                  <a:gd name="T18" fmla="*/ 2147483647 w 75"/>
                  <a:gd name="T19" fmla="*/ 2147483647 h 96"/>
                  <a:gd name="T20" fmla="*/ 2147483647 w 75"/>
                  <a:gd name="T21" fmla="*/ 2147483647 h 96"/>
                  <a:gd name="T22" fmla="*/ 2147483647 w 75"/>
                  <a:gd name="T23" fmla="*/ 2147483647 h 96"/>
                  <a:gd name="T24" fmla="*/ 2147483647 w 75"/>
                  <a:gd name="T25" fmla="*/ 2147483647 h 96"/>
                  <a:gd name="T26" fmla="*/ 2147483647 w 75"/>
                  <a:gd name="T27" fmla="*/ 2147483647 h 96"/>
                  <a:gd name="T28" fmla="*/ 2147483647 w 75"/>
                  <a:gd name="T29" fmla="*/ 2147483647 h 96"/>
                  <a:gd name="T30" fmla="*/ 2147483647 w 75"/>
                  <a:gd name="T31" fmla="*/ 2147483647 h 96"/>
                  <a:gd name="T32" fmla="*/ 2147483647 w 75"/>
                  <a:gd name="T33" fmla="*/ 2147483647 h 96"/>
                  <a:gd name="T34" fmla="*/ 2147483647 w 75"/>
                  <a:gd name="T35" fmla="*/ 2147483647 h 96"/>
                  <a:gd name="T36" fmla="*/ 2147483647 w 75"/>
                  <a:gd name="T37" fmla="*/ 2147483647 h 96"/>
                  <a:gd name="T38" fmla="*/ 2147483647 w 75"/>
                  <a:gd name="T39" fmla="*/ 2147483647 h 96"/>
                  <a:gd name="T40" fmla="*/ 2147483647 w 75"/>
                  <a:gd name="T41" fmla="*/ 2147483647 h 96"/>
                  <a:gd name="T42" fmla="*/ 2147483647 w 75"/>
                  <a:gd name="T43" fmla="*/ 2147483647 h 96"/>
                  <a:gd name="T44" fmla="*/ 2147483647 w 75"/>
                  <a:gd name="T45" fmla="*/ 2147483647 h 96"/>
                  <a:gd name="T46" fmla="*/ 2147483647 w 75"/>
                  <a:gd name="T47" fmla="*/ 2147483647 h 96"/>
                  <a:gd name="T48" fmla="*/ 0 w 75"/>
                  <a:gd name="T49" fmla="*/ 2147483647 h 96"/>
                  <a:gd name="T50" fmla="*/ 2147483647 w 75"/>
                  <a:gd name="T51" fmla="*/ 2147483647 h 96"/>
                  <a:gd name="T52" fmla="*/ 2147483647 w 75"/>
                  <a:gd name="T53" fmla="*/ 2147483647 h 96"/>
                  <a:gd name="T54" fmla="*/ 2147483647 w 75"/>
                  <a:gd name="T55" fmla="*/ 2147483647 h 96"/>
                  <a:gd name="T56" fmla="*/ 2147483647 w 75"/>
                  <a:gd name="T57" fmla="*/ 2147483647 h 96"/>
                  <a:gd name="T58" fmla="*/ 2147483647 w 75"/>
                  <a:gd name="T59" fmla="*/ 2147483647 h 96"/>
                  <a:gd name="T60" fmla="*/ 2147483647 w 75"/>
                  <a:gd name="T61" fmla="*/ 2147483647 h 96"/>
                  <a:gd name="T62" fmla="*/ 2147483647 w 75"/>
                  <a:gd name="T63" fmla="*/ 2147483647 h 96"/>
                  <a:gd name="T64" fmla="*/ 2147483647 w 75"/>
                  <a:gd name="T65" fmla="*/ 0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6"/>
                  <a:gd name="T101" fmla="*/ 75 w 75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6">
                    <a:moveTo>
                      <a:pt x="38" y="0"/>
                    </a:moveTo>
                    <a:lnTo>
                      <a:pt x="46" y="1"/>
                    </a:lnTo>
                    <a:lnTo>
                      <a:pt x="53" y="4"/>
                    </a:lnTo>
                    <a:lnTo>
                      <a:pt x="59" y="8"/>
                    </a:lnTo>
                    <a:lnTo>
                      <a:pt x="65" y="14"/>
                    </a:lnTo>
                    <a:lnTo>
                      <a:pt x="70" y="22"/>
                    </a:lnTo>
                    <a:lnTo>
                      <a:pt x="73" y="30"/>
                    </a:lnTo>
                    <a:lnTo>
                      <a:pt x="74" y="39"/>
                    </a:lnTo>
                    <a:lnTo>
                      <a:pt x="75" y="49"/>
                    </a:lnTo>
                    <a:lnTo>
                      <a:pt x="74" y="58"/>
                    </a:lnTo>
                    <a:lnTo>
                      <a:pt x="73" y="67"/>
                    </a:lnTo>
                    <a:lnTo>
                      <a:pt x="70" y="75"/>
                    </a:lnTo>
                    <a:lnTo>
                      <a:pt x="65" y="82"/>
                    </a:lnTo>
                    <a:lnTo>
                      <a:pt x="59" y="88"/>
                    </a:lnTo>
                    <a:lnTo>
                      <a:pt x="53" y="92"/>
                    </a:lnTo>
                    <a:lnTo>
                      <a:pt x="46" y="95"/>
                    </a:lnTo>
                    <a:lnTo>
                      <a:pt x="38" y="96"/>
                    </a:lnTo>
                    <a:lnTo>
                      <a:pt x="30" y="95"/>
                    </a:lnTo>
                    <a:lnTo>
                      <a:pt x="23" y="92"/>
                    </a:lnTo>
                    <a:lnTo>
                      <a:pt x="18" y="88"/>
                    </a:lnTo>
                    <a:lnTo>
                      <a:pt x="12" y="82"/>
                    </a:lnTo>
                    <a:lnTo>
                      <a:pt x="7" y="75"/>
                    </a:lnTo>
                    <a:lnTo>
                      <a:pt x="4" y="67"/>
                    </a:lnTo>
                    <a:lnTo>
                      <a:pt x="2" y="58"/>
                    </a:lnTo>
                    <a:lnTo>
                      <a:pt x="0" y="49"/>
                    </a:lnTo>
                    <a:lnTo>
                      <a:pt x="2" y="39"/>
                    </a:lnTo>
                    <a:lnTo>
                      <a:pt x="4" y="30"/>
                    </a:lnTo>
                    <a:lnTo>
                      <a:pt x="7" y="22"/>
                    </a:lnTo>
                    <a:lnTo>
                      <a:pt x="12" y="14"/>
                    </a:lnTo>
                    <a:lnTo>
                      <a:pt x="18" y="8"/>
                    </a:lnTo>
                    <a:lnTo>
                      <a:pt x="23" y="4"/>
                    </a:lnTo>
                    <a:lnTo>
                      <a:pt x="30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2" name="Freeform 1806"/>
              <p:cNvSpPr>
                <a:spLocks/>
              </p:cNvSpPr>
              <p:nvPr/>
            </p:nvSpPr>
            <p:spPr bwMode="auto">
              <a:xfrm>
                <a:off x="1790818" y="2989940"/>
                <a:ext cx="41719" cy="59873"/>
              </a:xfrm>
              <a:custGeom>
                <a:avLst/>
                <a:gdLst>
                  <a:gd name="T0" fmla="*/ 2147483647 w 46"/>
                  <a:gd name="T1" fmla="*/ 0 h 66"/>
                  <a:gd name="T2" fmla="*/ 2147483647 w 46"/>
                  <a:gd name="T3" fmla="*/ 2147483647 h 66"/>
                  <a:gd name="T4" fmla="*/ 2147483647 w 46"/>
                  <a:gd name="T5" fmla="*/ 2147483647 h 66"/>
                  <a:gd name="T6" fmla="*/ 2147483647 w 46"/>
                  <a:gd name="T7" fmla="*/ 2147483647 h 66"/>
                  <a:gd name="T8" fmla="*/ 2147483647 w 46"/>
                  <a:gd name="T9" fmla="*/ 2147483647 h 66"/>
                  <a:gd name="T10" fmla="*/ 2147483647 w 46"/>
                  <a:gd name="T11" fmla="*/ 2147483647 h 66"/>
                  <a:gd name="T12" fmla="*/ 2147483647 w 46"/>
                  <a:gd name="T13" fmla="*/ 2147483647 h 66"/>
                  <a:gd name="T14" fmla="*/ 2147483647 w 46"/>
                  <a:gd name="T15" fmla="*/ 2147483647 h 66"/>
                  <a:gd name="T16" fmla="*/ 2147483647 w 46"/>
                  <a:gd name="T17" fmla="*/ 2147483647 h 66"/>
                  <a:gd name="T18" fmla="*/ 2147483647 w 46"/>
                  <a:gd name="T19" fmla="*/ 2147483647 h 66"/>
                  <a:gd name="T20" fmla="*/ 2147483647 w 46"/>
                  <a:gd name="T21" fmla="*/ 2147483647 h 66"/>
                  <a:gd name="T22" fmla="*/ 2147483647 w 46"/>
                  <a:gd name="T23" fmla="*/ 2147483647 h 66"/>
                  <a:gd name="T24" fmla="*/ 0 w 46"/>
                  <a:gd name="T25" fmla="*/ 2147483647 h 66"/>
                  <a:gd name="T26" fmla="*/ 2147483647 w 46"/>
                  <a:gd name="T27" fmla="*/ 2147483647 h 66"/>
                  <a:gd name="T28" fmla="*/ 2147483647 w 46"/>
                  <a:gd name="T29" fmla="*/ 2147483647 h 66"/>
                  <a:gd name="T30" fmla="*/ 2147483647 w 46"/>
                  <a:gd name="T31" fmla="*/ 2147483647 h 66"/>
                  <a:gd name="T32" fmla="*/ 2147483647 w 46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6"/>
                  <a:gd name="T53" fmla="*/ 46 w 46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6">
                    <a:moveTo>
                      <a:pt x="23" y="0"/>
                    </a:moveTo>
                    <a:lnTo>
                      <a:pt x="33" y="2"/>
                    </a:lnTo>
                    <a:lnTo>
                      <a:pt x="40" y="9"/>
                    </a:lnTo>
                    <a:lnTo>
                      <a:pt x="44" y="21"/>
                    </a:lnTo>
                    <a:lnTo>
                      <a:pt x="46" y="34"/>
                    </a:lnTo>
                    <a:lnTo>
                      <a:pt x="44" y="46"/>
                    </a:lnTo>
                    <a:lnTo>
                      <a:pt x="40" y="57"/>
                    </a:lnTo>
                    <a:lnTo>
                      <a:pt x="33" y="64"/>
                    </a:lnTo>
                    <a:lnTo>
                      <a:pt x="23" y="66"/>
                    </a:lnTo>
                    <a:lnTo>
                      <a:pt x="14" y="64"/>
                    </a:lnTo>
                    <a:lnTo>
                      <a:pt x="7" y="57"/>
                    </a:lnTo>
                    <a:lnTo>
                      <a:pt x="3" y="46"/>
                    </a:lnTo>
                    <a:lnTo>
                      <a:pt x="0" y="34"/>
                    </a:lnTo>
                    <a:lnTo>
                      <a:pt x="3" y="21"/>
                    </a:lnTo>
                    <a:lnTo>
                      <a:pt x="7" y="9"/>
                    </a:lnTo>
                    <a:lnTo>
                      <a:pt x="14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3" name="Freeform 1807"/>
              <p:cNvSpPr>
                <a:spLocks/>
              </p:cNvSpPr>
              <p:nvPr/>
            </p:nvSpPr>
            <p:spPr bwMode="auto">
              <a:xfrm>
                <a:off x="1556835" y="2841167"/>
                <a:ext cx="67112" cy="87087"/>
              </a:xfrm>
              <a:custGeom>
                <a:avLst/>
                <a:gdLst>
                  <a:gd name="T0" fmla="*/ 2147483647 w 75"/>
                  <a:gd name="T1" fmla="*/ 0 h 95"/>
                  <a:gd name="T2" fmla="*/ 2147483647 w 75"/>
                  <a:gd name="T3" fmla="*/ 2147483647 h 95"/>
                  <a:gd name="T4" fmla="*/ 2147483647 w 75"/>
                  <a:gd name="T5" fmla="*/ 2147483647 h 95"/>
                  <a:gd name="T6" fmla="*/ 2147483647 w 75"/>
                  <a:gd name="T7" fmla="*/ 2147483647 h 95"/>
                  <a:gd name="T8" fmla="*/ 2147483647 w 75"/>
                  <a:gd name="T9" fmla="*/ 2147483647 h 95"/>
                  <a:gd name="T10" fmla="*/ 2147483647 w 75"/>
                  <a:gd name="T11" fmla="*/ 2147483647 h 95"/>
                  <a:gd name="T12" fmla="*/ 2147483647 w 75"/>
                  <a:gd name="T13" fmla="*/ 2147483647 h 95"/>
                  <a:gd name="T14" fmla="*/ 2147483647 w 75"/>
                  <a:gd name="T15" fmla="*/ 2147483647 h 95"/>
                  <a:gd name="T16" fmla="*/ 2147483647 w 75"/>
                  <a:gd name="T17" fmla="*/ 2147483647 h 95"/>
                  <a:gd name="T18" fmla="*/ 2147483647 w 75"/>
                  <a:gd name="T19" fmla="*/ 2147483647 h 95"/>
                  <a:gd name="T20" fmla="*/ 2147483647 w 75"/>
                  <a:gd name="T21" fmla="*/ 2147483647 h 95"/>
                  <a:gd name="T22" fmla="*/ 2147483647 w 75"/>
                  <a:gd name="T23" fmla="*/ 2147483647 h 95"/>
                  <a:gd name="T24" fmla="*/ 2147483647 w 75"/>
                  <a:gd name="T25" fmla="*/ 2147483647 h 95"/>
                  <a:gd name="T26" fmla="*/ 2147483647 w 75"/>
                  <a:gd name="T27" fmla="*/ 2147483647 h 95"/>
                  <a:gd name="T28" fmla="*/ 2147483647 w 75"/>
                  <a:gd name="T29" fmla="*/ 2147483647 h 95"/>
                  <a:gd name="T30" fmla="*/ 2147483647 w 75"/>
                  <a:gd name="T31" fmla="*/ 2147483647 h 95"/>
                  <a:gd name="T32" fmla="*/ 2147483647 w 75"/>
                  <a:gd name="T33" fmla="*/ 2147483647 h 95"/>
                  <a:gd name="T34" fmla="*/ 2147483647 w 75"/>
                  <a:gd name="T35" fmla="*/ 2147483647 h 95"/>
                  <a:gd name="T36" fmla="*/ 2147483647 w 75"/>
                  <a:gd name="T37" fmla="*/ 2147483647 h 95"/>
                  <a:gd name="T38" fmla="*/ 2147483647 w 75"/>
                  <a:gd name="T39" fmla="*/ 2147483647 h 95"/>
                  <a:gd name="T40" fmla="*/ 2147483647 w 75"/>
                  <a:gd name="T41" fmla="*/ 2147483647 h 95"/>
                  <a:gd name="T42" fmla="*/ 2147483647 w 75"/>
                  <a:gd name="T43" fmla="*/ 2147483647 h 95"/>
                  <a:gd name="T44" fmla="*/ 2147483647 w 75"/>
                  <a:gd name="T45" fmla="*/ 2147483647 h 95"/>
                  <a:gd name="T46" fmla="*/ 2147483647 w 75"/>
                  <a:gd name="T47" fmla="*/ 2147483647 h 95"/>
                  <a:gd name="T48" fmla="*/ 0 w 75"/>
                  <a:gd name="T49" fmla="*/ 2147483647 h 95"/>
                  <a:gd name="T50" fmla="*/ 2147483647 w 75"/>
                  <a:gd name="T51" fmla="*/ 2147483647 h 95"/>
                  <a:gd name="T52" fmla="*/ 2147483647 w 75"/>
                  <a:gd name="T53" fmla="*/ 2147483647 h 95"/>
                  <a:gd name="T54" fmla="*/ 2147483647 w 75"/>
                  <a:gd name="T55" fmla="*/ 2147483647 h 95"/>
                  <a:gd name="T56" fmla="*/ 2147483647 w 75"/>
                  <a:gd name="T57" fmla="*/ 2147483647 h 95"/>
                  <a:gd name="T58" fmla="*/ 2147483647 w 75"/>
                  <a:gd name="T59" fmla="*/ 2147483647 h 95"/>
                  <a:gd name="T60" fmla="*/ 2147483647 w 75"/>
                  <a:gd name="T61" fmla="*/ 2147483647 h 95"/>
                  <a:gd name="T62" fmla="*/ 2147483647 w 75"/>
                  <a:gd name="T63" fmla="*/ 2147483647 h 95"/>
                  <a:gd name="T64" fmla="*/ 2147483647 w 75"/>
                  <a:gd name="T65" fmla="*/ 0 h 9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5"/>
                  <a:gd name="T101" fmla="*/ 75 w 75"/>
                  <a:gd name="T102" fmla="*/ 95 h 9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5">
                    <a:moveTo>
                      <a:pt x="37" y="0"/>
                    </a:moveTo>
                    <a:lnTo>
                      <a:pt x="45" y="1"/>
                    </a:lnTo>
                    <a:lnTo>
                      <a:pt x="52" y="3"/>
                    </a:lnTo>
                    <a:lnTo>
                      <a:pt x="58" y="8"/>
                    </a:lnTo>
                    <a:lnTo>
                      <a:pt x="64" y="13"/>
                    </a:lnTo>
                    <a:lnTo>
                      <a:pt x="68" y="20"/>
                    </a:lnTo>
                    <a:lnTo>
                      <a:pt x="72" y="28"/>
                    </a:lnTo>
                    <a:lnTo>
                      <a:pt x="74" y="38"/>
                    </a:lnTo>
                    <a:lnTo>
                      <a:pt x="75" y="47"/>
                    </a:lnTo>
                    <a:lnTo>
                      <a:pt x="74" y="56"/>
                    </a:lnTo>
                    <a:lnTo>
                      <a:pt x="72" y="65"/>
                    </a:lnTo>
                    <a:lnTo>
                      <a:pt x="68" y="73"/>
                    </a:lnTo>
                    <a:lnTo>
                      <a:pt x="64" y="81"/>
                    </a:lnTo>
                    <a:lnTo>
                      <a:pt x="58" y="87"/>
                    </a:lnTo>
                    <a:lnTo>
                      <a:pt x="52" y="92"/>
                    </a:lnTo>
                    <a:lnTo>
                      <a:pt x="45" y="94"/>
                    </a:lnTo>
                    <a:lnTo>
                      <a:pt x="37" y="95"/>
                    </a:lnTo>
                    <a:lnTo>
                      <a:pt x="29" y="94"/>
                    </a:lnTo>
                    <a:lnTo>
                      <a:pt x="22" y="92"/>
                    </a:lnTo>
                    <a:lnTo>
                      <a:pt x="16" y="87"/>
                    </a:lnTo>
                    <a:lnTo>
                      <a:pt x="11" y="81"/>
                    </a:lnTo>
                    <a:lnTo>
                      <a:pt x="6" y="73"/>
                    </a:lnTo>
                    <a:lnTo>
                      <a:pt x="2" y="65"/>
                    </a:lnTo>
                    <a:lnTo>
                      <a:pt x="1" y="56"/>
                    </a:lnTo>
                    <a:lnTo>
                      <a:pt x="0" y="47"/>
                    </a:lnTo>
                    <a:lnTo>
                      <a:pt x="1" y="38"/>
                    </a:lnTo>
                    <a:lnTo>
                      <a:pt x="2" y="28"/>
                    </a:lnTo>
                    <a:lnTo>
                      <a:pt x="6" y="20"/>
                    </a:lnTo>
                    <a:lnTo>
                      <a:pt x="11" y="13"/>
                    </a:lnTo>
                    <a:lnTo>
                      <a:pt x="16" y="8"/>
                    </a:lnTo>
                    <a:lnTo>
                      <a:pt x="22" y="3"/>
                    </a:lnTo>
                    <a:lnTo>
                      <a:pt x="29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4" name="Freeform 1808"/>
              <p:cNvSpPr>
                <a:spLocks/>
              </p:cNvSpPr>
              <p:nvPr/>
            </p:nvSpPr>
            <p:spPr bwMode="auto">
              <a:xfrm>
                <a:off x="1569531" y="2855682"/>
                <a:ext cx="41719" cy="59873"/>
              </a:xfrm>
              <a:custGeom>
                <a:avLst/>
                <a:gdLst>
                  <a:gd name="T0" fmla="*/ 2147483647 w 45"/>
                  <a:gd name="T1" fmla="*/ 0 h 65"/>
                  <a:gd name="T2" fmla="*/ 2147483647 w 45"/>
                  <a:gd name="T3" fmla="*/ 2147483647 h 65"/>
                  <a:gd name="T4" fmla="*/ 2147483647 w 45"/>
                  <a:gd name="T5" fmla="*/ 2147483647 h 65"/>
                  <a:gd name="T6" fmla="*/ 2147483647 w 45"/>
                  <a:gd name="T7" fmla="*/ 2147483647 h 65"/>
                  <a:gd name="T8" fmla="*/ 2147483647 w 45"/>
                  <a:gd name="T9" fmla="*/ 2147483647 h 65"/>
                  <a:gd name="T10" fmla="*/ 2147483647 w 45"/>
                  <a:gd name="T11" fmla="*/ 2147483647 h 65"/>
                  <a:gd name="T12" fmla="*/ 2147483647 w 45"/>
                  <a:gd name="T13" fmla="*/ 2147483647 h 65"/>
                  <a:gd name="T14" fmla="*/ 2147483647 w 45"/>
                  <a:gd name="T15" fmla="*/ 2147483647 h 65"/>
                  <a:gd name="T16" fmla="*/ 2147483647 w 45"/>
                  <a:gd name="T17" fmla="*/ 2147483647 h 65"/>
                  <a:gd name="T18" fmla="*/ 2147483647 w 45"/>
                  <a:gd name="T19" fmla="*/ 2147483647 h 65"/>
                  <a:gd name="T20" fmla="*/ 2147483647 w 45"/>
                  <a:gd name="T21" fmla="*/ 2147483647 h 65"/>
                  <a:gd name="T22" fmla="*/ 2147483647 w 45"/>
                  <a:gd name="T23" fmla="*/ 2147483647 h 65"/>
                  <a:gd name="T24" fmla="*/ 0 w 45"/>
                  <a:gd name="T25" fmla="*/ 2147483647 h 65"/>
                  <a:gd name="T26" fmla="*/ 2147483647 w 45"/>
                  <a:gd name="T27" fmla="*/ 2147483647 h 65"/>
                  <a:gd name="T28" fmla="*/ 2147483647 w 45"/>
                  <a:gd name="T29" fmla="*/ 2147483647 h 65"/>
                  <a:gd name="T30" fmla="*/ 2147483647 w 45"/>
                  <a:gd name="T31" fmla="*/ 2147483647 h 65"/>
                  <a:gd name="T32" fmla="*/ 2147483647 w 45"/>
                  <a:gd name="T33" fmla="*/ 0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65"/>
                  <a:gd name="T53" fmla="*/ 45 w 45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65">
                    <a:moveTo>
                      <a:pt x="22" y="0"/>
                    </a:moveTo>
                    <a:lnTo>
                      <a:pt x="31" y="2"/>
                    </a:lnTo>
                    <a:lnTo>
                      <a:pt x="38" y="9"/>
                    </a:lnTo>
                    <a:lnTo>
                      <a:pt x="43" y="19"/>
                    </a:lnTo>
                    <a:lnTo>
                      <a:pt x="45" y="32"/>
                    </a:lnTo>
                    <a:lnTo>
                      <a:pt x="43" y="44"/>
                    </a:lnTo>
                    <a:lnTo>
                      <a:pt x="38" y="55"/>
                    </a:lnTo>
                    <a:lnTo>
                      <a:pt x="31" y="63"/>
                    </a:lnTo>
                    <a:lnTo>
                      <a:pt x="22" y="65"/>
                    </a:lnTo>
                    <a:lnTo>
                      <a:pt x="13" y="63"/>
                    </a:lnTo>
                    <a:lnTo>
                      <a:pt x="6" y="55"/>
                    </a:lnTo>
                    <a:lnTo>
                      <a:pt x="1" y="44"/>
                    </a:lnTo>
                    <a:lnTo>
                      <a:pt x="0" y="32"/>
                    </a:lnTo>
                    <a:lnTo>
                      <a:pt x="1" y="19"/>
                    </a:lnTo>
                    <a:lnTo>
                      <a:pt x="6" y="9"/>
                    </a:lnTo>
                    <a:lnTo>
                      <a:pt x="13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5" name="Freeform 1809"/>
              <p:cNvSpPr>
                <a:spLocks/>
              </p:cNvSpPr>
              <p:nvPr/>
            </p:nvSpPr>
            <p:spPr bwMode="auto">
              <a:xfrm>
                <a:off x="1680175" y="3129642"/>
                <a:ext cx="68925" cy="87087"/>
              </a:xfrm>
              <a:custGeom>
                <a:avLst/>
                <a:gdLst>
                  <a:gd name="T0" fmla="*/ 2147483647 w 75"/>
                  <a:gd name="T1" fmla="*/ 0 h 95"/>
                  <a:gd name="T2" fmla="*/ 2147483647 w 75"/>
                  <a:gd name="T3" fmla="*/ 2147483647 h 95"/>
                  <a:gd name="T4" fmla="*/ 2147483647 w 75"/>
                  <a:gd name="T5" fmla="*/ 2147483647 h 95"/>
                  <a:gd name="T6" fmla="*/ 2147483647 w 75"/>
                  <a:gd name="T7" fmla="*/ 2147483647 h 95"/>
                  <a:gd name="T8" fmla="*/ 2147483647 w 75"/>
                  <a:gd name="T9" fmla="*/ 2147483647 h 95"/>
                  <a:gd name="T10" fmla="*/ 2147483647 w 75"/>
                  <a:gd name="T11" fmla="*/ 2147483647 h 95"/>
                  <a:gd name="T12" fmla="*/ 2147483647 w 75"/>
                  <a:gd name="T13" fmla="*/ 2147483647 h 95"/>
                  <a:gd name="T14" fmla="*/ 2147483647 w 75"/>
                  <a:gd name="T15" fmla="*/ 2147483647 h 95"/>
                  <a:gd name="T16" fmla="*/ 2147483647 w 75"/>
                  <a:gd name="T17" fmla="*/ 2147483647 h 95"/>
                  <a:gd name="T18" fmla="*/ 2147483647 w 75"/>
                  <a:gd name="T19" fmla="*/ 2147483647 h 95"/>
                  <a:gd name="T20" fmla="*/ 2147483647 w 75"/>
                  <a:gd name="T21" fmla="*/ 2147483647 h 95"/>
                  <a:gd name="T22" fmla="*/ 2147483647 w 75"/>
                  <a:gd name="T23" fmla="*/ 2147483647 h 95"/>
                  <a:gd name="T24" fmla="*/ 2147483647 w 75"/>
                  <a:gd name="T25" fmla="*/ 2147483647 h 95"/>
                  <a:gd name="T26" fmla="*/ 2147483647 w 75"/>
                  <a:gd name="T27" fmla="*/ 2147483647 h 95"/>
                  <a:gd name="T28" fmla="*/ 2147483647 w 75"/>
                  <a:gd name="T29" fmla="*/ 2147483647 h 95"/>
                  <a:gd name="T30" fmla="*/ 2147483647 w 75"/>
                  <a:gd name="T31" fmla="*/ 2147483647 h 95"/>
                  <a:gd name="T32" fmla="*/ 2147483647 w 75"/>
                  <a:gd name="T33" fmla="*/ 2147483647 h 95"/>
                  <a:gd name="T34" fmla="*/ 2147483647 w 75"/>
                  <a:gd name="T35" fmla="*/ 2147483647 h 95"/>
                  <a:gd name="T36" fmla="*/ 2147483647 w 75"/>
                  <a:gd name="T37" fmla="*/ 2147483647 h 95"/>
                  <a:gd name="T38" fmla="*/ 2147483647 w 75"/>
                  <a:gd name="T39" fmla="*/ 2147483647 h 95"/>
                  <a:gd name="T40" fmla="*/ 2147483647 w 75"/>
                  <a:gd name="T41" fmla="*/ 2147483647 h 95"/>
                  <a:gd name="T42" fmla="*/ 2147483647 w 75"/>
                  <a:gd name="T43" fmla="*/ 2147483647 h 95"/>
                  <a:gd name="T44" fmla="*/ 2147483647 w 75"/>
                  <a:gd name="T45" fmla="*/ 2147483647 h 95"/>
                  <a:gd name="T46" fmla="*/ 2147483647 w 75"/>
                  <a:gd name="T47" fmla="*/ 2147483647 h 95"/>
                  <a:gd name="T48" fmla="*/ 0 w 75"/>
                  <a:gd name="T49" fmla="*/ 2147483647 h 95"/>
                  <a:gd name="T50" fmla="*/ 2147483647 w 75"/>
                  <a:gd name="T51" fmla="*/ 2147483647 h 95"/>
                  <a:gd name="T52" fmla="*/ 2147483647 w 75"/>
                  <a:gd name="T53" fmla="*/ 2147483647 h 95"/>
                  <a:gd name="T54" fmla="*/ 2147483647 w 75"/>
                  <a:gd name="T55" fmla="*/ 2147483647 h 95"/>
                  <a:gd name="T56" fmla="*/ 2147483647 w 75"/>
                  <a:gd name="T57" fmla="*/ 2147483647 h 95"/>
                  <a:gd name="T58" fmla="*/ 2147483647 w 75"/>
                  <a:gd name="T59" fmla="*/ 2147483647 h 95"/>
                  <a:gd name="T60" fmla="*/ 2147483647 w 75"/>
                  <a:gd name="T61" fmla="*/ 2147483647 h 95"/>
                  <a:gd name="T62" fmla="*/ 2147483647 w 75"/>
                  <a:gd name="T63" fmla="*/ 2147483647 h 95"/>
                  <a:gd name="T64" fmla="*/ 2147483647 w 75"/>
                  <a:gd name="T65" fmla="*/ 0 h 9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5"/>
                  <a:gd name="T101" fmla="*/ 75 w 75"/>
                  <a:gd name="T102" fmla="*/ 95 h 9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5">
                    <a:moveTo>
                      <a:pt x="38" y="0"/>
                    </a:moveTo>
                    <a:lnTo>
                      <a:pt x="46" y="1"/>
                    </a:lnTo>
                    <a:lnTo>
                      <a:pt x="53" y="3"/>
                    </a:lnTo>
                    <a:lnTo>
                      <a:pt x="59" y="8"/>
                    </a:lnTo>
                    <a:lnTo>
                      <a:pt x="65" y="13"/>
                    </a:lnTo>
                    <a:lnTo>
                      <a:pt x="69" y="20"/>
                    </a:lnTo>
                    <a:lnTo>
                      <a:pt x="73" y="28"/>
                    </a:lnTo>
                    <a:lnTo>
                      <a:pt x="74" y="38"/>
                    </a:lnTo>
                    <a:lnTo>
                      <a:pt x="75" y="47"/>
                    </a:lnTo>
                    <a:lnTo>
                      <a:pt x="74" y="56"/>
                    </a:lnTo>
                    <a:lnTo>
                      <a:pt x="73" y="65"/>
                    </a:lnTo>
                    <a:lnTo>
                      <a:pt x="69" y="73"/>
                    </a:lnTo>
                    <a:lnTo>
                      <a:pt x="65" y="81"/>
                    </a:lnTo>
                    <a:lnTo>
                      <a:pt x="59" y="87"/>
                    </a:lnTo>
                    <a:lnTo>
                      <a:pt x="53" y="92"/>
                    </a:lnTo>
                    <a:lnTo>
                      <a:pt x="46" y="94"/>
                    </a:lnTo>
                    <a:lnTo>
                      <a:pt x="38" y="95"/>
                    </a:lnTo>
                    <a:lnTo>
                      <a:pt x="30" y="94"/>
                    </a:lnTo>
                    <a:lnTo>
                      <a:pt x="23" y="92"/>
                    </a:lnTo>
                    <a:lnTo>
                      <a:pt x="18" y="87"/>
                    </a:lnTo>
                    <a:lnTo>
                      <a:pt x="12" y="81"/>
                    </a:lnTo>
                    <a:lnTo>
                      <a:pt x="7" y="73"/>
                    </a:lnTo>
                    <a:lnTo>
                      <a:pt x="4" y="65"/>
                    </a:lnTo>
                    <a:lnTo>
                      <a:pt x="1" y="56"/>
                    </a:lnTo>
                    <a:lnTo>
                      <a:pt x="0" y="47"/>
                    </a:lnTo>
                    <a:lnTo>
                      <a:pt x="1" y="38"/>
                    </a:lnTo>
                    <a:lnTo>
                      <a:pt x="4" y="28"/>
                    </a:lnTo>
                    <a:lnTo>
                      <a:pt x="7" y="20"/>
                    </a:lnTo>
                    <a:lnTo>
                      <a:pt x="12" y="13"/>
                    </a:lnTo>
                    <a:lnTo>
                      <a:pt x="18" y="8"/>
                    </a:lnTo>
                    <a:lnTo>
                      <a:pt x="23" y="3"/>
                    </a:lnTo>
                    <a:lnTo>
                      <a:pt x="30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6" name="Freeform 1810"/>
              <p:cNvSpPr>
                <a:spLocks/>
              </p:cNvSpPr>
              <p:nvPr/>
            </p:nvSpPr>
            <p:spPr bwMode="auto">
              <a:xfrm>
                <a:off x="1694686" y="3142342"/>
                <a:ext cx="41719" cy="61686"/>
              </a:xfrm>
              <a:custGeom>
                <a:avLst/>
                <a:gdLst>
                  <a:gd name="T0" fmla="*/ 2147483647 w 46"/>
                  <a:gd name="T1" fmla="*/ 0 h 67"/>
                  <a:gd name="T2" fmla="*/ 2147483647 w 46"/>
                  <a:gd name="T3" fmla="*/ 2147483647 h 67"/>
                  <a:gd name="T4" fmla="*/ 2147483647 w 46"/>
                  <a:gd name="T5" fmla="*/ 2147483647 h 67"/>
                  <a:gd name="T6" fmla="*/ 2147483647 w 46"/>
                  <a:gd name="T7" fmla="*/ 2147483647 h 67"/>
                  <a:gd name="T8" fmla="*/ 2147483647 w 46"/>
                  <a:gd name="T9" fmla="*/ 2147483647 h 67"/>
                  <a:gd name="T10" fmla="*/ 2147483647 w 46"/>
                  <a:gd name="T11" fmla="*/ 2147483647 h 67"/>
                  <a:gd name="T12" fmla="*/ 2147483647 w 46"/>
                  <a:gd name="T13" fmla="*/ 2147483647 h 67"/>
                  <a:gd name="T14" fmla="*/ 2147483647 w 46"/>
                  <a:gd name="T15" fmla="*/ 2147483647 h 67"/>
                  <a:gd name="T16" fmla="*/ 2147483647 w 46"/>
                  <a:gd name="T17" fmla="*/ 2147483647 h 67"/>
                  <a:gd name="T18" fmla="*/ 2147483647 w 46"/>
                  <a:gd name="T19" fmla="*/ 2147483647 h 67"/>
                  <a:gd name="T20" fmla="*/ 2147483647 w 46"/>
                  <a:gd name="T21" fmla="*/ 2147483647 h 67"/>
                  <a:gd name="T22" fmla="*/ 2147483647 w 46"/>
                  <a:gd name="T23" fmla="*/ 2147483647 h 67"/>
                  <a:gd name="T24" fmla="*/ 0 w 46"/>
                  <a:gd name="T25" fmla="*/ 2147483647 h 67"/>
                  <a:gd name="T26" fmla="*/ 2147483647 w 46"/>
                  <a:gd name="T27" fmla="*/ 2147483647 h 67"/>
                  <a:gd name="T28" fmla="*/ 2147483647 w 46"/>
                  <a:gd name="T29" fmla="*/ 2147483647 h 67"/>
                  <a:gd name="T30" fmla="*/ 2147483647 w 46"/>
                  <a:gd name="T31" fmla="*/ 2147483647 h 67"/>
                  <a:gd name="T32" fmla="*/ 2147483647 w 46"/>
                  <a:gd name="T33" fmla="*/ 0 h 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7"/>
                  <a:gd name="T53" fmla="*/ 46 w 46"/>
                  <a:gd name="T54" fmla="*/ 67 h 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7">
                    <a:moveTo>
                      <a:pt x="23" y="0"/>
                    </a:moveTo>
                    <a:lnTo>
                      <a:pt x="32" y="3"/>
                    </a:lnTo>
                    <a:lnTo>
                      <a:pt x="39" y="10"/>
                    </a:lnTo>
                    <a:lnTo>
                      <a:pt x="44" y="21"/>
                    </a:lnTo>
                    <a:lnTo>
                      <a:pt x="46" y="34"/>
                    </a:lnTo>
                    <a:lnTo>
                      <a:pt x="44" y="47"/>
                    </a:lnTo>
                    <a:lnTo>
                      <a:pt x="39" y="57"/>
                    </a:lnTo>
                    <a:lnTo>
                      <a:pt x="32" y="65"/>
                    </a:lnTo>
                    <a:lnTo>
                      <a:pt x="23" y="67"/>
                    </a:lnTo>
                    <a:lnTo>
                      <a:pt x="14" y="65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0" y="34"/>
                    </a:lnTo>
                    <a:lnTo>
                      <a:pt x="3" y="21"/>
                    </a:lnTo>
                    <a:lnTo>
                      <a:pt x="7" y="10"/>
                    </a:lnTo>
                    <a:lnTo>
                      <a:pt x="14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7" name="Freeform 1811"/>
              <p:cNvSpPr>
                <a:spLocks/>
              </p:cNvSpPr>
              <p:nvPr/>
            </p:nvSpPr>
            <p:spPr bwMode="auto">
              <a:xfrm>
                <a:off x="1540510" y="2336791"/>
                <a:ext cx="67112" cy="87087"/>
              </a:xfrm>
              <a:custGeom>
                <a:avLst/>
                <a:gdLst>
                  <a:gd name="T0" fmla="*/ 2147483647 w 75"/>
                  <a:gd name="T1" fmla="*/ 0 h 94"/>
                  <a:gd name="T2" fmla="*/ 2147483647 w 75"/>
                  <a:gd name="T3" fmla="*/ 2147483647 h 94"/>
                  <a:gd name="T4" fmla="*/ 2147483647 w 75"/>
                  <a:gd name="T5" fmla="*/ 2147483647 h 94"/>
                  <a:gd name="T6" fmla="*/ 2147483647 w 75"/>
                  <a:gd name="T7" fmla="*/ 2147483647 h 94"/>
                  <a:gd name="T8" fmla="*/ 2147483647 w 75"/>
                  <a:gd name="T9" fmla="*/ 2147483647 h 94"/>
                  <a:gd name="T10" fmla="*/ 2147483647 w 75"/>
                  <a:gd name="T11" fmla="*/ 2147483647 h 94"/>
                  <a:gd name="T12" fmla="*/ 2147483647 w 75"/>
                  <a:gd name="T13" fmla="*/ 2147483647 h 94"/>
                  <a:gd name="T14" fmla="*/ 2147483647 w 75"/>
                  <a:gd name="T15" fmla="*/ 2147483647 h 94"/>
                  <a:gd name="T16" fmla="*/ 2147483647 w 75"/>
                  <a:gd name="T17" fmla="*/ 2147483647 h 94"/>
                  <a:gd name="T18" fmla="*/ 2147483647 w 75"/>
                  <a:gd name="T19" fmla="*/ 2147483647 h 94"/>
                  <a:gd name="T20" fmla="*/ 2147483647 w 75"/>
                  <a:gd name="T21" fmla="*/ 2147483647 h 94"/>
                  <a:gd name="T22" fmla="*/ 2147483647 w 75"/>
                  <a:gd name="T23" fmla="*/ 2147483647 h 94"/>
                  <a:gd name="T24" fmla="*/ 2147483647 w 75"/>
                  <a:gd name="T25" fmla="*/ 2147483647 h 94"/>
                  <a:gd name="T26" fmla="*/ 2147483647 w 75"/>
                  <a:gd name="T27" fmla="*/ 2147483647 h 94"/>
                  <a:gd name="T28" fmla="*/ 2147483647 w 75"/>
                  <a:gd name="T29" fmla="*/ 2147483647 h 94"/>
                  <a:gd name="T30" fmla="*/ 2147483647 w 75"/>
                  <a:gd name="T31" fmla="*/ 2147483647 h 94"/>
                  <a:gd name="T32" fmla="*/ 2147483647 w 75"/>
                  <a:gd name="T33" fmla="*/ 2147483647 h 94"/>
                  <a:gd name="T34" fmla="*/ 2147483647 w 75"/>
                  <a:gd name="T35" fmla="*/ 2147483647 h 94"/>
                  <a:gd name="T36" fmla="*/ 2147483647 w 75"/>
                  <a:gd name="T37" fmla="*/ 2147483647 h 94"/>
                  <a:gd name="T38" fmla="*/ 2147483647 w 75"/>
                  <a:gd name="T39" fmla="*/ 2147483647 h 94"/>
                  <a:gd name="T40" fmla="*/ 2147483647 w 75"/>
                  <a:gd name="T41" fmla="*/ 2147483647 h 94"/>
                  <a:gd name="T42" fmla="*/ 2147483647 w 75"/>
                  <a:gd name="T43" fmla="*/ 2147483647 h 94"/>
                  <a:gd name="T44" fmla="*/ 2147483647 w 75"/>
                  <a:gd name="T45" fmla="*/ 2147483647 h 94"/>
                  <a:gd name="T46" fmla="*/ 2147483647 w 75"/>
                  <a:gd name="T47" fmla="*/ 2147483647 h 94"/>
                  <a:gd name="T48" fmla="*/ 0 w 75"/>
                  <a:gd name="T49" fmla="*/ 2147483647 h 94"/>
                  <a:gd name="T50" fmla="*/ 2147483647 w 75"/>
                  <a:gd name="T51" fmla="*/ 2147483647 h 94"/>
                  <a:gd name="T52" fmla="*/ 2147483647 w 75"/>
                  <a:gd name="T53" fmla="*/ 2147483647 h 94"/>
                  <a:gd name="T54" fmla="*/ 2147483647 w 75"/>
                  <a:gd name="T55" fmla="*/ 2147483647 h 94"/>
                  <a:gd name="T56" fmla="*/ 2147483647 w 75"/>
                  <a:gd name="T57" fmla="*/ 2147483647 h 94"/>
                  <a:gd name="T58" fmla="*/ 2147483647 w 75"/>
                  <a:gd name="T59" fmla="*/ 2147483647 h 94"/>
                  <a:gd name="T60" fmla="*/ 2147483647 w 75"/>
                  <a:gd name="T61" fmla="*/ 2147483647 h 94"/>
                  <a:gd name="T62" fmla="*/ 2147483647 w 75"/>
                  <a:gd name="T63" fmla="*/ 2147483647 h 94"/>
                  <a:gd name="T64" fmla="*/ 2147483647 w 75"/>
                  <a:gd name="T65" fmla="*/ 0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4"/>
                  <a:gd name="T101" fmla="*/ 75 w 75"/>
                  <a:gd name="T102" fmla="*/ 94 h 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4">
                    <a:moveTo>
                      <a:pt x="38" y="0"/>
                    </a:moveTo>
                    <a:lnTo>
                      <a:pt x="46" y="1"/>
                    </a:lnTo>
                    <a:lnTo>
                      <a:pt x="53" y="3"/>
                    </a:lnTo>
                    <a:lnTo>
                      <a:pt x="59" y="8"/>
                    </a:lnTo>
                    <a:lnTo>
                      <a:pt x="64" y="14"/>
                    </a:lnTo>
                    <a:lnTo>
                      <a:pt x="69" y="21"/>
                    </a:lnTo>
                    <a:lnTo>
                      <a:pt x="72" y="29"/>
                    </a:lnTo>
                    <a:lnTo>
                      <a:pt x="74" y="38"/>
                    </a:lnTo>
                    <a:lnTo>
                      <a:pt x="75" y="47"/>
                    </a:lnTo>
                    <a:lnTo>
                      <a:pt x="74" y="56"/>
                    </a:lnTo>
                    <a:lnTo>
                      <a:pt x="72" y="66"/>
                    </a:lnTo>
                    <a:lnTo>
                      <a:pt x="69" y="74"/>
                    </a:lnTo>
                    <a:lnTo>
                      <a:pt x="64" y="81"/>
                    </a:lnTo>
                    <a:lnTo>
                      <a:pt x="59" y="86"/>
                    </a:lnTo>
                    <a:lnTo>
                      <a:pt x="53" y="91"/>
                    </a:lnTo>
                    <a:lnTo>
                      <a:pt x="46" y="93"/>
                    </a:lnTo>
                    <a:lnTo>
                      <a:pt x="38" y="94"/>
                    </a:lnTo>
                    <a:lnTo>
                      <a:pt x="30" y="93"/>
                    </a:lnTo>
                    <a:lnTo>
                      <a:pt x="23" y="91"/>
                    </a:lnTo>
                    <a:lnTo>
                      <a:pt x="17" y="86"/>
                    </a:lnTo>
                    <a:lnTo>
                      <a:pt x="11" y="81"/>
                    </a:lnTo>
                    <a:lnTo>
                      <a:pt x="7" y="74"/>
                    </a:lnTo>
                    <a:lnTo>
                      <a:pt x="3" y="66"/>
                    </a:lnTo>
                    <a:lnTo>
                      <a:pt x="1" y="56"/>
                    </a:lnTo>
                    <a:lnTo>
                      <a:pt x="0" y="47"/>
                    </a:lnTo>
                    <a:lnTo>
                      <a:pt x="1" y="38"/>
                    </a:lnTo>
                    <a:lnTo>
                      <a:pt x="3" y="29"/>
                    </a:lnTo>
                    <a:lnTo>
                      <a:pt x="7" y="21"/>
                    </a:lnTo>
                    <a:lnTo>
                      <a:pt x="11" y="14"/>
                    </a:lnTo>
                    <a:lnTo>
                      <a:pt x="17" y="8"/>
                    </a:lnTo>
                    <a:lnTo>
                      <a:pt x="23" y="3"/>
                    </a:lnTo>
                    <a:lnTo>
                      <a:pt x="30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8" name="Freeform 1812"/>
              <p:cNvSpPr>
                <a:spLocks/>
              </p:cNvSpPr>
              <p:nvPr/>
            </p:nvSpPr>
            <p:spPr bwMode="auto">
              <a:xfrm>
                <a:off x="1553207" y="2349492"/>
                <a:ext cx="41719" cy="61686"/>
              </a:xfrm>
              <a:custGeom>
                <a:avLst/>
                <a:gdLst>
                  <a:gd name="T0" fmla="*/ 2147483647 w 45"/>
                  <a:gd name="T1" fmla="*/ 0 h 67"/>
                  <a:gd name="T2" fmla="*/ 2147483647 w 45"/>
                  <a:gd name="T3" fmla="*/ 2147483647 h 67"/>
                  <a:gd name="T4" fmla="*/ 2147483647 w 45"/>
                  <a:gd name="T5" fmla="*/ 2147483647 h 67"/>
                  <a:gd name="T6" fmla="*/ 2147483647 w 45"/>
                  <a:gd name="T7" fmla="*/ 2147483647 h 67"/>
                  <a:gd name="T8" fmla="*/ 2147483647 w 45"/>
                  <a:gd name="T9" fmla="*/ 2147483647 h 67"/>
                  <a:gd name="T10" fmla="*/ 2147483647 w 45"/>
                  <a:gd name="T11" fmla="*/ 2147483647 h 67"/>
                  <a:gd name="T12" fmla="*/ 2147483647 w 45"/>
                  <a:gd name="T13" fmla="*/ 2147483647 h 67"/>
                  <a:gd name="T14" fmla="*/ 2147483647 w 45"/>
                  <a:gd name="T15" fmla="*/ 2147483647 h 67"/>
                  <a:gd name="T16" fmla="*/ 2147483647 w 45"/>
                  <a:gd name="T17" fmla="*/ 2147483647 h 67"/>
                  <a:gd name="T18" fmla="*/ 2147483647 w 45"/>
                  <a:gd name="T19" fmla="*/ 2147483647 h 67"/>
                  <a:gd name="T20" fmla="*/ 2147483647 w 45"/>
                  <a:gd name="T21" fmla="*/ 2147483647 h 67"/>
                  <a:gd name="T22" fmla="*/ 2147483647 w 45"/>
                  <a:gd name="T23" fmla="*/ 2147483647 h 67"/>
                  <a:gd name="T24" fmla="*/ 0 w 45"/>
                  <a:gd name="T25" fmla="*/ 2147483647 h 67"/>
                  <a:gd name="T26" fmla="*/ 2147483647 w 45"/>
                  <a:gd name="T27" fmla="*/ 2147483647 h 67"/>
                  <a:gd name="T28" fmla="*/ 2147483647 w 45"/>
                  <a:gd name="T29" fmla="*/ 2147483647 h 67"/>
                  <a:gd name="T30" fmla="*/ 2147483647 w 45"/>
                  <a:gd name="T31" fmla="*/ 2147483647 h 67"/>
                  <a:gd name="T32" fmla="*/ 2147483647 w 45"/>
                  <a:gd name="T33" fmla="*/ 0 h 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67"/>
                  <a:gd name="T53" fmla="*/ 45 w 45"/>
                  <a:gd name="T54" fmla="*/ 67 h 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67">
                    <a:moveTo>
                      <a:pt x="23" y="0"/>
                    </a:moveTo>
                    <a:lnTo>
                      <a:pt x="32" y="2"/>
                    </a:lnTo>
                    <a:lnTo>
                      <a:pt x="39" y="9"/>
                    </a:lnTo>
                    <a:lnTo>
                      <a:pt x="44" y="21"/>
                    </a:lnTo>
                    <a:lnTo>
                      <a:pt x="45" y="33"/>
                    </a:lnTo>
                    <a:lnTo>
                      <a:pt x="44" y="46"/>
                    </a:lnTo>
                    <a:lnTo>
                      <a:pt x="39" y="56"/>
                    </a:lnTo>
                    <a:lnTo>
                      <a:pt x="32" y="64"/>
                    </a:lnTo>
                    <a:lnTo>
                      <a:pt x="23" y="67"/>
                    </a:lnTo>
                    <a:lnTo>
                      <a:pt x="14" y="64"/>
                    </a:lnTo>
                    <a:lnTo>
                      <a:pt x="7" y="56"/>
                    </a:lnTo>
                    <a:lnTo>
                      <a:pt x="2" y="46"/>
                    </a:lnTo>
                    <a:lnTo>
                      <a:pt x="0" y="33"/>
                    </a:lnTo>
                    <a:lnTo>
                      <a:pt x="2" y="21"/>
                    </a:lnTo>
                    <a:lnTo>
                      <a:pt x="7" y="9"/>
                    </a:lnTo>
                    <a:lnTo>
                      <a:pt x="14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9" name="Freeform 1813"/>
              <p:cNvSpPr>
                <a:spLocks/>
              </p:cNvSpPr>
              <p:nvPr/>
            </p:nvSpPr>
            <p:spPr bwMode="auto">
              <a:xfrm>
                <a:off x="1700127" y="2452907"/>
                <a:ext cx="67112" cy="87087"/>
              </a:xfrm>
              <a:custGeom>
                <a:avLst/>
                <a:gdLst>
                  <a:gd name="T0" fmla="*/ 2147483647 w 75"/>
                  <a:gd name="T1" fmla="*/ 0 h 95"/>
                  <a:gd name="T2" fmla="*/ 2147483647 w 75"/>
                  <a:gd name="T3" fmla="*/ 2147483647 h 95"/>
                  <a:gd name="T4" fmla="*/ 2147483647 w 75"/>
                  <a:gd name="T5" fmla="*/ 2147483647 h 95"/>
                  <a:gd name="T6" fmla="*/ 2147483647 w 75"/>
                  <a:gd name="T7" fmla="*/ 2147483647 h 95"/>
                  <a:gd name="T8" fmla="*/ 2147483647 w 75"/>
                  <a:gd name="T9" fmla="*/ 2147483647 h 95"/>
                  <a:gd name="T10" fmla="*/ 2147483647 w 75"/>
                  <a:gd name="T11" fmla="*/ 2147483647 h 95"/>
                  <a:gd name="T12" fmla="*/ 2147483647 w 75"/>
                  <a:gd name="T13" fmla="*/ 2147483647 h 95"/>
                  <a:gd name="T14" fmla="*/ 2147483647 w 75"/>
                  <a:gd name="T15" fmla="*/ 2147483647 h 95"/>
                  <a:gd name="T16" fmla="*/ 2147483647 w 75"/>
                  <a:gd name="T17" fmla="*/ 2147483647 h 95"/>
                  <a:gd name="T18" fmla="*/ 2147483647 w 75"/>
                  <a:gd name="T19" fmla="*/ 2147483647 h 95"/>
                  <a:gd name="T20" fmla="*/ 2147483647 w 75"/>
                  <a:gd name="T21" fmla="*/ 2147483647 h 95"/>
                  <a:gd name="T22" fmla="*/ 2147483647 w 75"/>
                  <a:gd name="T23" fmla="*/ 2147483647 h 95"/>
                  <a:gd name="T24" fmla="*/ 2147483647 w 75"/>
                  <a:gd name="T25" fmla="*/ 2147483647 h 95"/>
                  <a:gd name="T26" fmla="*/ 2147483647 w 75"/>
                  <a:gd name="T27" fmla="*/ 2147483647 h 95"/>
                  <a:gd name="T28" fmla="*/ 2147483647 w 75"/>
                  <a:gd name="T29" fmla="*/ 2147483647 h 95"/>
                  <a:gd name="T30" fmla="*/ 2147483647 w 75"/>
                  <a:gd name="T31" fmla="*/ 2147483647 h 95"/>
                  <a:gd name="T32" fmla="*/ 2147483647 w 75"/>
                  <a:gd name="T33" fmla="*/ 2147483647 h 95"/>
                  <a:gd name="T34" fmla="*/ 2147483647 w 75"/>
                  <a:gd name="T35" fmla="*/ 2147483647 h 95"/>
                  <a:gd name="T36" fmla="*/ 2147483647 w 75"/>
                  <a:gd name="T37" fmla="*/ 2147483647 h 95"/>
                  <a:gd name="T38" fmla="*/ 2147483647 w 75"/>
                  <a:gd name="T39" fmla="*/ 2147483647 h 95"/>
                  <a:gd name="T40" fmla="*/ 2147483647 w 75"/>
                  <a:gd name="T41" fmla="*/ 2147483647 h 95"/>
                  <a:gd name="T42" fmla="*/ 2147483647 w 75"/>
                  <a:gd name="T43" fmla="*/ 2147483647 h 95"/>
                  <a:gd name="T44" fmla="*/ 2147483647 w 75"/>
                  <a:gd name="T45" fmla="*/ 2147483647 h 95"/>
                  <a:gd name="T46" fmla="*/ 2147483647 w 75"/>
                  <a:gd name="T47" fmla="*/ 2147483647 h 95"/>
                  <a:gd name="T48" fmla="*/ 0 w 75"/>
                  <a:gd name="T49" fmla="*/ 2147483647 h 95"/>
                  <a:gd name="T50" fmla="*/ 2147483647 w 75"/>
                  <a:gd name="T51" fmla="*/ 2147483647 h 95"/>
                  <a:gd name="T52" fmla="*/ 2147483647 w 75"/>
                  <a:gd name="T53" fmla="*/ 2147483647 h 95"/>
                  <a:gd name="T54" fmla="*/ 2147483647 w 75"/>
                  <a:gd name="T55" fmla="*/ 2147483647 h 95"/>
                  <a:gd name="T56" fmla="*/ 2147483647 w 75"/>
                  <a:gd name="T57" fmla="*/ 2147483647 h 95"/>
                  <a:gd name="T58" fmla="*/ 2147483647 w 75"/>
                  <a:gd name="T59" fmla="*/ 2147483647 h 95"/>
                  <a:gd name="T60" fmla="*/ 2147483647 w 75"/>
                  <a:gd name="T61" fmla="*/ 2147483647 h 95"/>
                  <a:gd name="T62" fmla="*/ 2147483647 w 75"/>
                  <a:gd name="T63" fmla="*/ 2147483647 h 95"/>
                  <a:gd name="T64" fmla="*/ 2147483647 w 75"/>
                  <a:gd name="T65" fmla="*/ 0 h 9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5"/>
                  <a:gd name="T101" fmla="*/ 75 w 75"/>
                  <a:gd name="T102" fmla="*/ 95 h 9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5">
                    <a:moveTo>
                      <a:pt x="37" y="0"/>
                    </a:moveTo>
                    <a:lnTo>
                      <a:pt x="45" y="1"/>
                    </a:lnTo>
                    <a:lnTo>
                      <a:pt x="52" y="3"/>
                    </a:lnTo>
                    <a:lnTo>
                      <a:pt x="58" y="8"/>
                    </a:lnTo>
                    <a:lnTo>
                      <a:pt x="63" y="14"/>
                    </a:lnTo>
                    <a:lnTo>
                      <a:pt x="68" y="22"/>
                    </a:lnTo>
                    <a:lnTo>
                      <a:pt x="71" y="30"/>
                    </a:lnTo>
                    <a:lnTo>
                      <a:pt x="74" y="39"/>
                    </a:lnTo>
                    <a:lnTo>
                      <a:pt x="75" y="48"/>
                    </a:lnTo>
                    <a:lnTo>
                      <a:pt x="74" y="57"/>
                    </a:lnTo>
                    <a:lnTo>
                      <a:pt x="71" y="67"/>
                    </a:lnTo>
                    <a:lnTo>
                      <a:pt x="68" y="75"/>
                    </a:lnTo>
                    <a:lnTo>
                      <a:pt x="63" y="82"/>
                    </a:lnTo>
                    <a:lnTo>
                      <a:pt x="58" y="87"/>
                    </a:lnTo>
                    <a:lnTo>
                      <a:pt x="52" y="92"/>
                    </a:lnTo>
                    <a:lnTo>
                      <a:pt x="45" y="94"/>
                    </a:lnTo>
                    <a:lnTo>
                      <a:pt x="37" y="95"/>
                    </a:lnTo>
                    <a:lnTo>
                      <a:pt x="29" y="94"/>
                    </a:lnTo>
                    <a:lnTo>
                      <a:pt x="22" y="92"/>
                    </a:lnTo>
                    <a:lnTo>
                      <a:pt x="16" y="87"/>
                    </a:lnTo>
                    <a:lnTo>
                      <a:pt x="10" y="82"/>
                    </a:lnTo>
                    <a:lnTo>
                      <a:pt x="6" y="75"/>
                    </a:lnTo>
                    <a:lnTo>
                      <a:pt x="2" y="67"/>
                    </a:lnTo>
                    <a:lnTo>
                      <a:pt x="1" y="57"/>
                    </a:lnTo>
                    <a:lnTo>
                      <a:pt x="0" y="48"/>
                    </a:lnTo>
                    <a:lnTo>
                      <a:pt x="1" y="39"/>
                    </a:lnTo>
                    <a:lnTo>
                      <a:pt x="2" y="30"/>
                    </a:lnTo>
                    <a:lnTo>
                      <a:pt x="6" y="22"/>
                    </a:lnTo>
                    <a:lnTo>
                      <a:pt x="10" y="14"/>
                    </a:lnTo>
                    <a:lnTo>
                      <a:pt x="16" y="8"/>
                    </a:lnTo>
                    <a:lnTo>
                      <a:pt x="22" y="3"/>
                    </a:lnTo>
                    <a:lnTo>
                      <a:pt x="29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" name="Freeform 1814"/>
              <p:cNvSpPr>
                <a:spLocks/>
              </p:cNvSpPr>
              <p:nvPr/>
            </p:nvSpPr>
            <p:spPr bwMode="auto">
              <a:xfrm>
                <a:off x="1711010" y="2465607"/>
                <a:ext cx="41719" cy="59873"/>
              </a:xfrm>
              <a:custGeom>
                <a:avLst/>
                <a:gdLst>
                  <a:gd name="T0" fmla="*/ 2147483647 w 46"/>
                  <a:gd name="T1" fmla="*/ 0 h 65"/>
                  <a:gd name="T2" fmla="*/ 2147483647 w 46"/>
                  <a:gd name="T3" fmla="*/ 2147483647 h 65"/>
                  <a:gd name="T4" fmla="*/ 2147483647 w 46"/>
                  <a:gd name="T5" fmla="*/ 2147483647 h 65"/>
                  <a:gd name="T6" fmla="*/ 2147483647 w 46"/>
                  <a:gd name="T7" fmla="*/ 2147483647 h 65"/>
                  <a:gd name="T8" fmla="*/ 2147483647 w 46"/>
                  <a:gd name="T9" fmla="*/ 2147483647 h 65"/>
                  <a:gd name="T10" fmla="*/ 2147483647 w 46"/>
                  <a:gd name="T11" fmla="*/ 2147483647 h 65"/>
                  <a:gd name="T12" fmla="*/ 2147483647 w 46"/>
                  <a:gd name="T13" fmla="*/ 2147483647 h 65"/>
                  <a:gd name="T14" fmla="*/ 2147483647 w 46"/>
                  <a:gd name="T15" fmla="*/ 2147483647 h 65"/>
                  <a:gd name="T16" fmla="*/ 2147483647 w 46"/>
                  <a:gd name="T17" fmla="*/ 2147483647 h 65"/>
                  <a:gd name="T18" fmla="*/ 2147483647 w 46"/>
                  <a:gd name="T19" fmla="*/ 2147483647 h 65"/>
                  <a:gd name="T20" fmla="*/ 2147483647 w 46"/>
                  <a:gd name="T21" fmla="*/ 2147483647 h 65"/>
                  <a:gd name="T22" fmla="*/ 2147483647 w 46"/>
                  <a:gd name="T23" fmla="*/ 2147483647 h 65"/>
                  <a:gd name="T24" fmla="*/ 0 w 46"/>
                  <a:gd name="T25" fmla="*/ 2147483647 h 65"/>
                  <a:gd name="T26" fmla="*/ 2147483647 w 46"/>
                  <a:gd name="T27" fmla="*/ 2147483647 h 65"/>
                  <a:gd name="T28" fmla="*/ 2147483647 w 46"/>
                  <a:gd name="T29" fmla="*/ 2147483647 h 65"/>
                  <a:gd name="T30" fmla="*/ 2147483647 w 46"/>
                  <a:gd name="T31" fmla="*/ 2147483647 h 65"/>
                  <a:gd name="T32" fmla="*/ 2147483647 w 46"/>
                  <a:gd name="T33" fmla="*/ 0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5"/>
                  <a:gd name="T53" fmla="*/ 46 w 46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5">
                    <a:moveTo>
                      <a:pt x="23" y="0"/>
                    </a:moveTo>
                    <a:lnTo>
                      <a:pt x="32" y="2"/>
                    </a:lnTo>
                    <a:lnTo>
                      <a:pt x="39" y="9"/>
                    </a:lnTo>
                    <a:lnTo>
                      <a:pt x="44" y="20"/>
                    </a:lnTo>
                    <a:lnTo>
                      <a:pt x="46" y="33"/>
                    </a:lnTo>
                    <a:lnTo>
                      <a:pt x="44" y="46"/>
                    </a:lnTo>
                    <a:lnTo>
                      <a:pt x="39" y="56"/>
                    </a:lnTo>
                    <a:lnTo>
                      <a:pt x="32" y="63"/>
                    </a:lnTo>
                    <a:lnTo>
                      <a:pt x="23" y="65"/>
                    </a:lnTo>
                    <a:lnTo>
                      <a:pt x="14" y="63"/>
                    </a:lnTo>
                    <a:lnTo>
                      <a:pt x="7" y="56"/>
                    </a:lnTo>
                    <a:lnTo>
                      <a:pt x="2" y="46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7" y="9"/>
                    </a:lnTo>
                    <a:lnTo>
                      <a:pt x="14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1" name="Freeform 1815"/>
              <p:cNvSpPr>
                <a:spLocks/>
              </p:cNvSpPr>
              <p:nvPr/>
            </p:nvSpPr>
            <p:spPr bwMode="auto">
              <a:xfrm>
                <a:off x="1763611" y="2572651"/>
                <a:ext cx="68925" cy="85273"/>
              </a:xfrm>
              <a:custGeom>
                <a:avLst/>
                <a:gdLst>
                  <a:gd name="T0" fmla="*/ 2147483647 w 75"/>
                  <a:gd name="T1" fmla="*/ 0 h 96"/>
                  <a:gd name="T2" fmla="*/ 2147483647 w 75"/>
                  <a:gd name="T3" fmla="*/ 2147483647 h 96"/>
                  <a:gd name="T4" fmla="*/ 2147483647 w 75"/>
                  <a:gd name="T5" fmla="*/ 2147483647 h 96"/>
                  <a:gd name="T6" fmla="*/ 2147483647 w 75"/>
                  <a:gd name="T7" fmla="*/ 2147483647 h 96"/>
                  <a:gd name="T8" fmla="*/ 2147483647 w 75"/>
                  <a:gd name="T9" fmla="*/ 2147483647 h 96"/>
                  <a:gd name="T10" fmla="*/ 2147483647 w 75"/>
                  <a:gd name="T11" fmla="*/ 2147483647 h 96"/>
                  <a:gd name="T12" fmla="*/ 2147483647 w 75"/>
                  <a:gd name="T13" fmla="*/ 2147483647 h 96"/>
                  <a:gd name="T14" fmla="*/ 2147483647 w 75"/>
                  <a:gd name="T15" fmla="*/ 2147483647 h 96"/>
                  <a:gd name="T16" fmla="*/ 2147483647 w 75"/>
                  <a:gd name="T17" fmla="*/ 2147483647 h 96"/>
                  <a:gd name="T18" fmla="*/ 2147483647 w 75"/>
                  <a:gd name="T19" fmla="*/ 2147483647 h 96"/>
                  <a:gd name="T20" fmla="*/ 2147483647 w 75"/>
                  <a:gd name="T21" fmla="*/ 2147483647 h 96"/>
                  <a:gd name="T22" fmla="*/ 2147483647 w 75"/>
                  <a:gd name="T23" fmla="*/ 2147483647 h 96"/>
                  <a:gd name="T24" fmla="*/ 2147483647 w 75"/>
                  <a:gd name="T25" fmla="*/ 2147483647 h 96"/>
                  <a:gd name="T26" fmla="*/ 2147483647 w 75"/>
                  <a:gd name="T27" fmla="*/ 2147483647 h 96"/>
                  <a:gd name="T28" fmla="*/ 2147483647 w 75"/>
                  <a:gd name="T29" fmla="*/ 2147483647 h 96"/>
                  <a:gd name="T30" fmla="*/ 2147483647 w 75"/>
                  <a:gd name="T31" fmla="*/ 2147483647 h 96"/>
                  <a:gd name="T32" fmla="*/ 2147483647 w 75"/>
                  <a:gd name="T33" fmla="*/ 2147483647 h 96"/>
                  <a:gd name="T34" fmla="*/ 2147483647 w 75"/>
                  <a:gd name="T35" fmla="*/ 2147483647 h 96"/>
                  <a:gd name="T36" fmla="*/ 2147483647 w 75"/>
                  <a:gd name="T37" fmla="*/ 2147483647 h 96"/>
                  <a:gd name="T38" fmla="*/ 2147483647 w 75"/>
                  <a:gd name="T39" fmla="*/ 2147483647 h 96"/>
                  <a:gd name="T40" fmla="*/ 2147483647 w 75"/>
                  <a:gd name="T41" fmla="*/ 2147483647 h 96"/>
                  <a:gd name="T42" fmla="*/ 2147483647 w 75"/>
                  <a:gd name="T43" fmla="*/ 2147483647 h 96"/>
                  <a:gd name="T44" fmla="*/ 2147483647 w 75"/>
                  <a:gd name="T45" fmla="*/ 2147483647 h 96"/>
                  <a:gd name="T46" fmla="*/ 2147483647 w 75"/>
                  <a:gd name="T47" fmla="*/ 2147483647 h 96"/>
                  <a:gd name="T48" fmla="*/ 0 w 75"/>
                  <a:gd name="T49" fmla="*/ 2147483647 h 96"/>
                  <a:gd name="T50" fmla="*/ 2147483647 w 75"/>
                  <a:gd name="T51" fmla="*/ 2147483647 h 96"/>
                  <a:gd name="T52" fmla="*/ 2147483647 w 75"/>
                  <a:gd name="T53" fmla="*/ 2147483647 h 96"/>
                  <a:gd name="T54" fmla="*/ 2147483647 w 75"/>
                  <a:gd name="T55" fmla="*/ 2147483647 h 96"/>
                  <a:gd name="T56" fmla="*/ 2147483647 w 75"/>
                  <a:gd name="T57" fmla="*/ 2147483647 h 96"/>
                  <a:gd name="T58" fmla="*/ 2147483647 w 75"/>
                  <a:gd name="T59" fmla="*/ 2147483647 h 96"/>
                  <a:gd name="T60" fmla="*/ 2147483647 w 75"/>
                  <a:gd name="T61" fmla="*/ 2147483647 h 96"/>
                  <a:gd name="T62" fmla="*/ 2147483647 w 75"/>
                  <a:gd name="T63" fmla="*/ 2147483647 h 96"/>
                  <a:gd name="T64" fmla="*/ 2147483647 w 75"/>
                  <a:gd name="T65" fmla="*/ 0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6"/>
                  <a:gd name="T101" fmla="*/ 75 w 75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6">
                    <a:moveTo>
                      <a:pt x="38" y="0"/>
                    </a:moveTo>
                    <a:lnTo>
                      <a:pt x="46" y="1"/>
                    </a:lnTo>
                    <a:lnTo>
                      <a:pt x="53" y="4"/>
                    </a:lnTo>
                    <a:lnTo>
                      <a:pt x="59" y="8"/>
                    </a:lnTo>
                    <a:lnTo>
                      <a:pt x="65" y="14"/>
                    </a:lnTo>
                    <a:lnTo>
                      <a:pt x="70" y="21"/>
                    </a:lnTo>
                    <a:lnTo>
                      <a:pt x="73" y="29"/>
                    </a:lnTo>
                    <a:lnTo>
                      <a:pt x="74" y="38"/>
                    </a:lnTo>
                    <a:lnTo>
                      <a:pt x="75" y="47"/>
                    </a:lnTo>
                    <a:lnTo>
                      <a:pt x="74" y="57"/>
                    </a:lnTo>
                    <a:lnTo>
                      <a:pt x="73" y="66"/>
                    </a:lnTo>
                    <a:lnTo>
                      <a:pt x="70" y="74"/>
                    </a:lnTo>
                    <a:lnTo>
                      <a:pt x="65" y="82"/>
                    </a:lnTo>
                    <a:lnTo>
                      <a:pt x="59" y="88"/>
                    </a:lnTo>
                    <a:lnTo>
                      <a:pt x="53" y="92"/>
                    </a:lnTo>
                    <a:lnTo>
                      <a:pt x="46" y="95"/>
                    </a:lnTo>
                    <a:lnTo>
                      <a:pt x="38" y="96"/>
                    </a:lnTo>
                    <a:lnTo>
                      <a:pt x="30" y="95"/>
                    </a:lnTo>
                    <a:lnTo>
                      <a:pt x="23" y="92"/>
                    </a:lnTo>
                    <a:lnTo>
                      <a:pt x="18" y="88"/>
                    </a:lnTo>
                    <a:lnTo>
                      <a:pt x="12" y="82"/>
                    </a:lnTo>
                    <a:lnTo>
                      <a:pt x="7" y="74"/>
                    </a:lnTo>
                    <a:lnTo>
                      <a:pt x="4" y="66"/>
                    </a:lnTo>
                    <a:lnTo>
                      <a:pt x="2" y="57"/>
                    </a:lnTo>
                    <a:lnTo>
                      <a:pt x="0" y="47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7" y="21"/>
                    </a:lnTo>
                    <a:lnTo>
                      <a:pt x="12" y="14"/>
                    </a:lnTo>
                    <a:lnTo>
                      <a:pt x="18" y="8"/>
                    </a:lnTo>
                    <a:lnTo>
                      <a:pt x="23" y="4"/>
                    </a:lnTo>
                    <a:lnTo>
                      <a:pt x="30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2" name="Freeform 1816"/>
              <p:cNvSpPr>
                <a:spLocks/>
              </p:cNvSpPr>
              <p:nvPr/>
            </p:nvSpPr>
            <p:spPr bwMode="auto">
              <a:xfrm>
                <a:off x="1778122" y="2585351"/>
                <a:ext cx="41719" cy="59873"/>
              </a:xfrm>
              <a:custGeom>
                <a:avLst/>
                <a:gdLst>
                  <a:gd name="T0" fmla="*/ 2147483647 w 46"/>
                  <a:gd name="T1" fmla="*/ 0 h 66"/>
                  <a:gd name="T2" fmla="*/ 2147483647 w 46"/>
                  <a:gd name="T3" fmla="*/ 2147483647 h 66"/>
                  <a:gd name="T4" fmla="*/ 2147483647 w 46"/>
                  <a:gd name="T5" fmla="*/ 2147483647 h 66"/>
                  <a:gd name="T6" fmla="*/ 2147483647 w 46"/>
                  <a:gd name="T7" fmla="*/ 2147483647 h 66"/>
                  <a:gd name="T8" fmla="*/ 2147483647 w 46"/>
                  <a:gd name="T9" fmla="*/ 2147483647 h 66"/>
                  <a:gd name="T10" fmla="*/ 2147483647 w 46"/>
                  <a:gd name="T11" fmla="*/ 2147483647 h 66"/>
                  <a:gd name="T12" fmla="*/ 2147483647 w 46"/>
                  <a:gd name="T13" fmla="*/ 2147483647 h 66"/>
                  <a:gd name="T14" fmla="*/ 2147483647 w 46"/>
                  <a:gd name="T15" fmla="*/ 2147483647 h 66"/>
                  <a:gd name="T16" fmla="*/ 2147483647 w 46"/>
                  <a:gd name="T17" fmla="*/ 2147483647 h 66"/>
                  <a:gd name="T18" fmla="*/ 2147483647 w 46"/>
                  <a:gd name="T19" fmla="*/ 2147483647 h 66"/>
                  <a:gd name="T20" fmla="*/ 2147483647 w 46"/>
                  <a:gd name="T21" fmla="*/ 2147483647 h 66"/>
                  <a:gd name="T22" fmla="*/ 2147483647 w 46"/>
                  <a:gd name="T23" fmla="*/ 2147483647 h 66"/>
                  <a:gd name="T24" fmla="*/ 0 w 46"/>
                  <a:gd name="T25" fmla="*/ 2147483647 h 66"/>
                  <a:gd name="T26" fmla="*/ 2147483647 w 46"/>
                  <a:gd name="T27" fmla="*/ 2147483647 h 66"/>
                  <a:gd name="T28" fmla="*/ 2147483647 w 46"/>
                  <a:gd name="T29" fmla="*/ 2147483647 h 66"/>
                  <a:gd name="T30" fmla="*/ 2147483647 w 46"/>
                  <a:gd name="T31" fmla="*/ 2147483647 h 66"/>
                  <a:gd name="T32" fmla="*/ 2147483647 w 46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6"/>
                  <a:gd name="T53" fmla="*/ 46 w 46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6">
                    <a:moveTo>
                      <a:pt x="23" y="0"/>
                    </a:moveTo>
                    <a:lnTo>
                      <a:pt x="33" y="2"/>
                    </a:lnTo>
                    <a:lnTo>
                      <a:pt x="40" y="9"/>
                    </a:lnTo>
                    <a:lnTo>
                      <a:pt x="44" y="20"/>
                    </a:lnTo>
                    <a:lnTo>
                      <a:pt x="46" y="32"/>
                    </a:lnTo>
                    <a:lnTo>
                      <a:pt x="44" y="45"/>
                    </a:lnTo>
                    <a:lnTo>
                      <a:pt x="40" y="55"/>
                    </a:lnTo>
                    <a:lnTo>
                      <a:pt x="33" y="64"/>
                    </a:lnTo>
                    <a:lnTo>
                      <a:pt x="23" y="66"/>
                    </a:lnTo>
                    <a:lnTo>
                      <a:pt x="14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0" y="32"/>
                    </a:lnTo>
                    <a:lnTo>
                      <a:pt x="3" y="20"/>
                    </a:lnTo>
                    <a:lnTo>
                      <a:pt x="7" y="9"/>
                    </a:lnTo>
                    <a:lnTo>
                      <a:pt x="14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3" name="Freeform 1817"/>
              <p:cNvSpPr>
                <a:spLocks/>
              </p:cNvSpPr>
              <p:nvPr/>
            </p:nvSpPr>
            <p:spPr bwMode="auto">
              <a:xfrm>
                <a:off x="2113679" y="2966355"/>
                <a:ext cx="68925" cy="85273"/>
              </a:xfrm>
              <a:custGeom>
                <a:avLst/>
                <a:gdLst>
                  <a:gd name="T0" fmla="*/ 2147483647 w 75"/>
                  <a:gd name="T1" fmla="*/ 0 h 94"/>
                  <a:gd name="T2" fmla="*/ 2147483647 w 75"/>
                  <a:gd name="T3" fmla="*/ 2147483647 h 94"/>
                  <a:gd name="T4" fmla="*/ 2147483647 w 75"/>
                  <a:gd name="T5" fmla="*/ 2147483647 h 94"/>
                  <a:gd name="T6" fmla="*/ 2147483647 w 75"/>
                  <a:gd name="T7" fmla="*/ 2147483647 h 94"/>
                  <a:gd name="T8" fmla="*/ 2147483647 w 75"/>
                  <a:gd name="T9" fmla="*/ 2147483647 h 94"/>
                  <a:gd name="T10" fmla="*/ 2147483647 w 75"/>
                  <a:gd name="T11" fmla="*/ 2147483647 h 94"/>
                  <a:gd name="T12" fmla="*/ 2147483647 w 75"/>
                  <a:gd name="T13" fmla="*/ 2147483647 h 94"/>
                  <a:gd name="T14" fmla="*/ 2147483647 w 75"/>
                  <a:gd name="T15" fmla="*/ 2147483647 h 94"/>
                  <a:gd name="T16" fmla="*/ 2147483647 w 75"/>
                  <a:gd name="T17" fmla="*/ 2147483647 h 94"/>
                  <a:gd name="T18" fmla="*/ 2147483647 w 75"/>
                  <a:gd name="T19" fmla="*/ 2147483647 h 94"/>
                  <a:gd name="T20" fmla="*/ 2147483647 w 75"/>
                  <a:gd name="T21" fmla="*/ 2147483647 h 94"/>
                  <a:gd name="T22" fmla="*/ 2147483647 w 75"/>
                  <a:gd name="T23" fmla="*/ 2147483647 h 94"/>
                  <a:gd name="T24" fmla="*/ 2147483647 w 75"/>
                  <a:gd name="T25" fmla="*/ 2147483647 h 94"/>
                  <a:gd name="T26" fmla="*/ 2147483647 w 75"/>
                  <a:gd name="T27" fmla="*/ 2147483647 h 94"/>
                  <a:gd name="T28" fmla="*/ 2147483647 w 75"/>
                  <a:gd name="T29" fmla="*/ 2147483647 h 94"/>
                  <a:gd name="T30" fmla="*/ 2147483647 w 75"/>
                  <a:gd name="T31" fmla="*/ 2147483647 h 94"/>
                  <a:gd name="T32" fmla="*/ 2147483647 w 75"/>
                  <a:gd name="T33" fmla="*/ 2147483647 h 94"/>
                  <a:gd name="T34" fmla="*/ 2147483647 w 75"/>
                  <a:gd name="T35" fmla="*/ 2147483647 h 94"/>
                  <a:gd name="T36" fmla="*/ 2147483647 w 75"/>
                  <a:gd name="T37" fmla="*/ 2147483647 h 94"/>
                  <a:gd name="T38" fmla="*/ 2147483647 w 75"/>
                  <a:gd name="T39" fmla="*/ 2147483647 h 94"/>
                  <a:gd name="T40" fmla="*/ 2147483647 w 75"/>
                  <a:gd name="T41" fmla="*/ 2147483647 h 94"/>
                  <a:gd name="T42" fmla="*/ 2147483647 w 75"/>
                  <a:gd name="T43" fmla="*/ 2147483647 h 94"/>
                  <a:gd name="T44" fmla="*/ 2147483647 w 75"/>
                  <a:gd name="T45" fmla="*/ 2147483647 h 94"/>
                  <a:gd name="T46" fmla="*/ 2147483647 w 75"/>
                  <a:gd name="T47" fmla="*/ 2147483647 h 94"/>
                  <a:gd name="T48" fmla="*/ 0 w 75"/>
                  <a:gd name="T49" fmla="*/ 2147483647 h 94"/>
                  <a:gd name="T50" fmla="*/ 2147483647 w 75"/>
                  <a:gd name="T51" fmla="*/ 2147483647 h 94"/>
                  <a:gd name="T52" fmla="*/ 2147483647 w 75"/>
                  <a:gd name="T53" fmla="*/ 2147483647 h 94"/>
                  <a:gd name="T54" fmla="*/ 2147483647 w 75"/>
                  <a:gd name="T55" fmla="*/ 2147483647 h 94"/>
                  <a:gd name="T56" fmla="*/ 2147483647 w 75"/>
                  <a:gd name="T57" fmla="*/ 2147483647 h 94"/>
                  <a:gd name="T58" fmla="*/ 2147483647 w 75"/>
                  <a:gd name="T59" fmla="*/ 2147483647 h 94"/>
                  <a:gd name="T60" fmla="*/ 2147483647 w 75"/>
                  <a:gd name="T61" fmla="*/ 2147483647 h 94"/>
                  <a:gd name="T62" fmla="*/ 2147483647 w 75"/>
                  <a:gd name="T63" fmla="*/ 2147483647 h 94"/>
                  <a:gd name="T64" fmla="*/ 2147483647 w 75"/>
                  <a:gd name="T65" fmla="*/ 0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4"/>
                  <a:gd name="T101" fmla="*/ 75 w 75"/>
                  <a:gd name="T102" fmla="*/ 94 h 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4">
                    <a:moveTo>
                      <a:pt x="38" y="0"/>
                    </a:moveTo>
                    <a:lnTo>
                      <a:pt x="46" y="1"/>
                    </a:lnTo>
                    <a:lnTo>
                      <a:pt x="53" y="3"/>
                    </a:lnTo>
                    <a:lnTo>
                      <a:pt x="59" y="8"/>
                    </a:lnTo>
                    <a:lnTo>
                      <a:pt x="65" y="14"/>
                    </a:lnTo>
                    <a:lnTo>
                      <a:pt x="69" y="20"/>
                    </a:lnTo>
                    <a:lnTo>
                      <a:pt x="73" y="28"/>
                    </a:lnTo>
                    <a:lnTo>
                      <a:pt x="74" y="38"/>
                    </a:lnTo>
                    <a:lnTo>
                      <a:pt x="75" y="47"/>
                    </a:lnTo>
                    <a:lnTo>
                      <a:pt x="74" y="56"/>
                    </a:lnTo>
                    <a:lnTo>
                      <a:pt x="73" y="65"/>
                    </a:lnTo>
                    <a:lnTo>
                      <a:pt x="69" y="73"/>
                    </a:lnTo>
                    <a:lnTo>
                      <a:pt x="65" y="80"/>
                    </a:lnTo>
                    <a:lnTo>
                      <a:pt x="59" y="86"/>
                    </a:lnTo>
                    <a:lnTo>
                      <a:pt x="53" y="91"/>
                    </a:lnTo>
                    <a:lnTo>
                      <a:pt x="46" y="93"/>
                    </a:lnTo>
                    <a:lnTo>
                      <a:pt x="38" y="94"/>
                    </a:lnTo>
                    <a:lnTo>
                      <a:pt x="30" y="93"/>
                    </a:lnTo>
                    <a:lnTo>
                      <a:pt x="23" y="91"/>
                    </a:lnTo>
                    <a:lnTo>
                      <a:pt x="18" y="86"/>
                    </a:lnTo>
                    <a:lnTo>
                      <a:pt x="12" y="80"/>
                    </a:lnTo>
                    <a:lnTo>
                      <a:pt x="7" y="73"/>
                    </a:lnTo>
                    <a:lnTo>
                      <a:pt x="4" y="65"/>
                    </a:lnTo>
                    <a:lnTo>
                      <a:pt x="1" y="56"/>
                    </a:lnTo>
                    <a:lnTo>
                      <a:pt x="0" y="47"/>
                    </a:lnTo>
                    <a:lnTo>
                      <a:pt x="1" y="38"/>
                    </a:lnTo>
                    <a:lnTo>
                      <a:pt x="4" y="28"/>
                    </a:lnTo>
                    <a:lnTo>
                      <a:pt x="7" y="20"/>
                    </a:lnTo>
                    <a:lnTo>
                      <a:pt x="12" y="14"/>
                    </a:lnTo>
                    <a:lnTo>
                      <a:pt x="18" y="8"/>
                    </a:lnTo>
                    <a:lnTo>
                      <a:pt x="23" y="3"/>
                    </a:lnTo>
                    <a:lnTo>
                      <a:pt x="30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4" name="Freeform 1818"/>
              <p:cNvSpPr>
                <a:spLocks/>
              </p:cNvSpPr>
              <p:nvPr/>
            </p:nvSpPr>
            <p:spPr bwMode="auto">
              <a:xfrm>
                <a:off x="2128190" y="2979054"/>
                <a:ext cx="41719" cy="59873"/>
              </a:xfrm>
              <a:custGeom>
                <a:avLst/>
                <a:gdLst>
                  <a:gd name="T0" fmla="*/ 2147483647 w 46"/>
                  <a:gd name="T1" fmla="*/ 0 h 66"/>
                  <a:gd name="T2" fmla="*/ 2147483647 w 46"/>
                  <a:gd name="T3" fmla="*/ 2147483647 h 66"/>
                  <a:gd name="T4" fmla="*/ 2147483647 w 46"/>
                  <a:gd name="T5" fmla="*/ 2147483647 h 66"/>
                  <a:gd name="T6" fmla="*/ 2147483647 w 46"/>
                  <a:gd name="T7" fmla="*/ 2147483647 h 66"/>
                  <a:gd name="T8" fmla="*/ 2147483647 w 46"/>
                  <a:gd name="T9" fmla="*/ 2147483647 h 66"/>
                  <a:gd name="T10" fmla="*/ 2147483647 w 46"/>
                  <a:gd name="T11" fmla="*/ 2147483647 h 66"/>
                  <a:gd name="T12" fmla="*/ 2147483647 w 46"/>
                  <a:gd name="T13" fmla="*/ 2147483647 h 66"/>
                  <a:gd name="T14" fmla="*/ 2147483647 w 46"/>
                  <a:gd name="T15" fmla="*/ 2147483647 h 66"/>
                  <a:gd name="T16" fmla="*/ 2147483647 w 46"/>
                  <a:gd name="T17" fmla="*/ 2147483647 h 66"/>
                  <a:gd name="T18" fmla="*/ 2147483647 w 46"/>
                  <a:gd name="T19" fmla="*/ 2147483647 h 66"/>
                  <a:gd name="T20" fmla="*/ 2147483647 w 46"/>
                  <a:gd name="T21" fmla="*/ 2147483647 h 66"/>
                  <a:gd name="T22" fmla="*/ 2147483647 w 46"/>
                  <a:gd name="T23" fmla="*/ 2147483647 h 66"/>
                  <a:gd name="T24" fmla="*/ 0 w 46"/>
                  <a:gd name="T25" fmla="*/ 2147483647 h 66"/>
                  <a:gd name="T26" fmla="*/ 2147483647 w 46"/>
                  <a:gd name="T27" fmla="*/ 2147483647 h 66"/>
                  <a:gd name="T28" fmla="*/ 2147483647 w 46"/>
                  <a:gd name="T29" fmla="*/ 2147483647 h 66"/>
                  <a:gd name="T30" fmla="*/ 2147483647 w 46"/>
                  <a:gd name="T31" fmla="*/ 2147483647 h 66"/>
                  <a:gd name="T32" fmla="*/ 2147483647 w 46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6"/>
                  <a:gd name="T53" fmla="*/ 46 w 46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6">
                    <a:moveTo>
                      <a:pt x="23" y="0"/>
                    </a:moveTo>
                    <a:lnTo>
                      <a:pt x="33" y="2"/>
                    </a:lnTo>
                    <a:lnTo>
                      <a:pt x="39" y="9"/>
                    </a:lnTo>
                    <a:lnTo>
                      <a:pt x="44" y="20"/>
                    </a:lnTo>
                    <a:lnTo>
                      <a:pt x="46" y="33"/>
                    </a:lnTo>
                    <a:lnTo>
                      <a:pt x="44" y="46"/>
                    </a:lnTo>
                    <a:lnTo>
                      <a:pt x="39" y="56"/>
                    </a:lnTo>
                    <a:lnTo>
                      <a:pt x="33" y="64"/>
                    </a:lnTo>
                    <a:lnTo>
                      <a:pt x="23" y="66"/>
                    </a:lnTo>
                    <a:lnTo>
                      <a:pt x="14" y="64"/>
                    </a:lnTo>
                    <a:lnTo>
                      <a:pt x="7" y="56"/>
                    </a:lnTo>
                    <a:lnTo>
                      <a:pt x="3" y="46"/>
                    </a:lnTo>
                    <a:lnTo>
                      <a:pt x="0" y="33"/>
                    </a:lnTo>
                    <a:lnTo>
                      <a:pt x="3" y="20"/>
                    </a:lnTo>
                    <a:lnTo>
                      <a:pt x="7" y="9"/>
                    </a:lnTo>
                    <a:lnTo>
                      <a:pt x="14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5" name="Rectangle 1820"/>
              <p:cNvSpPr>
                <a:spLocks noChangeArrowheads="1"/>
              </p:cNvSpPr>
              <p:nvPr/>
            </p:nvSpPr>
            <p:spPr bwMode="auto">
              <a:xfrm>
                <a:off x="1448005" y="2710538"/>
                <a:ext cx="16325" cy="87087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6" name="Rectangle 1821"/>
              <p:cNvSpPr>
                <a:spLocks noChangeArrowheads="1"/>
              </p:cNvSpPr>
              <p:nvPr/>
            </p:nvSpPr>
            <p:spPr bwMode="auto">
              <a:xfrm>
                <a:off x="1776307" y="2833910"/>
                <a:ext cx="16325" cy="87087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" name="Rectangle 1822"/>
              <p:cNvSpPr>
                <a:spLocks noChangeArrowheads="1"/>
              </p:cNvSpPr>
              <p:nvPr/>
            </p:nvSpPr>
            <p:spPr bwMode="auto">
              <a:xfrm>
                <a:off x="1901462" y="3122385"/>
                <a:ext cx="16325" cy="87087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8" name="Rectangle 1823"/>
              <p:cNvSpPr>
                <a:spLocks noChangeArrowheads="1"/>
              </p:cNvSpPr>
              <p:nvPr/>
            </p:nvSpPr>
            <p:spPr bwMode="auto">
              <a:xfrm>
                <a:off x="2006664" y="2821211"/>
                <a:ext cx="16325" cy="87087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9" name="Rectangle 1824"/>
              <p:cNvSpPr>
                <a:spLocks noChangeArrowheads="1"/>
              </p:cNvSpPr>
              <p:nvPr/>
            </p:nvSpPr>
            <p:spPr bwMode="auto">
              <a:xfrm>
                <a:off x="2131817" y="3109684"/>
                <a:ext cx="18138" cy="87087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0" name="Rectangle 1825"/>
              <p:cNvSpPr>
                <a:spLocks noChangeArrowheads="1"/>
              </p:cNvSpPr>
              <p:nvPr/>
            </p:nvSpPr>
            <p:spPr bwMode="auto">
              <a:xfrm>
                <a:off x="1382708" y="2226119"/>
                <a:ext cx="18138" cy="85273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1" name="Rectangle 1826"/>
              <p:cNvSpPr>
                <a:spLocks noChangeArrowheads="1"/>
              </p:cNvSpPr>
              <p:nvPr/>
            </p:nvSpPr>
            <p:spPr bwMode="auto">
              <a:xfrm>
                <a:off x="1440750" y="2458350"/>
                <a:ext cx="18138" cy="87087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2" name="Rectangle 1827"/>
              <p:cNvSpPr>
                <a:spLocks noChangeArrowheads="1"/>
              </p:cNvSpPr>
              <p:nvPr/>
            </p:nvSpPr>
            <p:spPr bwMode="auto">
              <a:xfrm>
                <a:off x="1422612" y="3127827"/>
                <a:ext cx="18138" cy="85273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" name="Rectangle 1828"/>
              <p:cNvSpPr>
                <a:spLocks noChangeArrowheads="1"/>
              </p:cNvSpPr>
              <p:nvPr/>
            </p:nvSpPr>
            <p:spPr bwMode="auto">
              <a:xfrm>
                <a:off x="1669292" y="2715981"/>
                <a:ext cx="16325" cy="85273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4" name="Rectangle 1829"/>
              <p:cNvSpPr>
                <a:spLocks noChangeArrowheads="1"/>
              </p:cNvSpPr>
              <p:nvPr/>
            </p:nvSpPr>
            <p:spPr bwMode="auto">
              <a:xfrm>
                <a:off x="2358546" y="3107870"/>
                <a:ext cx="16325" cy="85273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5" name="Rectangle 1830"/>
              <p:cNvSpPr>
                <a:spLocks noChangeArrowheads="1"/>
              </p:cNvSpPr>
              <p:nvPr/>
            </p:nvSpPr>
            <p:spPr bwMode="auto">
              <a:xfrm>
                <a:off x="1642084" y="2578094"/>
                <a:ext cx="16325" cy="87087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6" name="Rectangle 1831"/>
              <p:cNvSpPr>
                <a:spLocks noChangeArrowheads="1"/>
              </p:cNvSpPr>
              <p:nvPr/>
            </p:nvSpPr>
            <p:spPr bwMode="auto">
              <a:xfrm>
                <a:off x="1990339" y="2971797"/>
                <a:ext cx="18138" cy="87087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7" name="Rectangle 1832"/>
              <p:cNvSpPr>
                <a:spLocks noChangeArrowheads="1"/>
              </p:cNvSpPr>
              <p:nvPr/>
            </p:nvSpPr>
            <p:spPr bwMode="auto">
              <a:xfrm>
                <a:off x="1894207" y="2703280"/>
                <a:ext cx="18138" cy="85273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8" name="Rectangle 1833"/>
              <p:cNvSpPr>
                <a:spLocks noChangeArrowheads="1"/>
              </p:cNvSpPr>
              <p:nvPr/>
            </p:nvSpPr>
            <p:spPr bwMode="auto">
              <a:xfrm>
                <a:off x="1593111" y="2984498"/>
                <a:ext cx="18138" cy="85273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9" name="Rectangle 1834"/>
              <p:cNvSpPr>
                <a:spLocks noChangeArrowheads="1"/>
              </p:cNvSpPr>
              <p:nvPr/>
            </p:nvSpPr>
            <p:spPr bwMode="auto">
              <a:xfrm>
                <a:off x="2037498" y="2699652"/>
                <a:ext cx="16325" cy="85273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0" name="Rectangle 1835"/>
              <p:cNvSpPr>
                <a:spLocks noChangeArrowheads="1"/>
              </p:cNvSpPr>
              <p:nvPr/>
            </p:nvSpPr>
            <p:spPr bwMode="auto">
              <a:xfrm>
                <a:off x="1734590" y="2979054"/>
                <a:ext cx="18138" cy="87087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1" name="Rectangle 1836"/>
              <p:cNvSpPr>
                <a:spLocks noChangeArrowheads="1"/>
              </p:cNvSpPr>
              <p:nvPr/>
            </p:nvSpPr>
            <p:spPr bwMode="auto">
              <a:xfrm>
                <a:off x="1393590" y="2113633"/>
                <a:ext cx="16325" cy="85273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2" name="Rectangle 1837"/>
              <p:cNvSpPr>
                <a:spLocks noChangeArrowheads="1"/>
              </p:cNvSpPr>
              <p:nvPr/>
            </p:nvSpPr>
            <p:spPr bwMode="auto">
              <a:xfrm>
                <a:off x="1516931" y="2842982"/>
                <a:ext cx="16325" cy="87087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3" name="Rectangle 1838"/>
              <p:cNvSpPr>
                <a:spLocks noChangeArrowheads="1"/>
              </p:cNvSpPr>
              <p:nvPr/>
            </p:nvSpPr>
            <p:spPr bwMode="auto">
              <a:xfrm>
                <a:off x="1642084" y="3131456"/>
                <a:ext cx="18138" cy="87087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" name="Rectangle 1839"/>
              <p:cNvSpPr>
                <a:spLocks noChangeArrowheads="1"/>
              </p:cNvSpPr>
              <p:nvPr/>
            </p:nvSpPr>
            <p:spPr bwMode="auto">
              <a:xfrm>
                <a:off x="1502420" y="2340420"/>
                <a:ext cx="16325" cy="85273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5" name="Rectangle 1840"/>
              <p:cNvSpPr>
                <a:spLocks noChangeArrowheads="1"/>
              </p:cNvSpPr>
              <p:nvPr/>
            </p:nvSpPr>
            <p:spPr bwMode="auto">
              <a:xfrm>
                <a:off x="1660222" y="2456535"/>
                <a:ext cx="16325" cy="85273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6" name="Rectangle 1841"/>
              <p:cNvSpPr>
                <a:spLocks noChangeArrowheads="1"/>
              </p:cNvSpPr>
              <p:nvPr/>
            </p:nvSpPr>
            <p:spPr bwMode="auto">
              <a:xfrm>
                <a:off x="1516931" y="2588980"/>
                <a:ext cx="16325" cy="85273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7" name="Rectangle 1842"/>
              <p:cNvSpPr>
                <a:spLocks noChangeArrowheads="1"/>
              </p:cNvSpPr>
              <p:nvPr/>
            </p:nvSpPr>
            <p:spPr bwMode="auto">
              <a:xfrm>
                <a:off x="1865185" y="2980869"/>
                <a:ext cx="18138" cy="87087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8" name="Rectangle 1843"/>
              <p:cNvSpPr>
                <a:spLocks noChangeArrowheads="1"/>
              </p:cNvSpPr>
              <p:nvPr/>
            </p:nvSpPr>
            <p:spPr bwMode="auto">
              <a:xfrm>
                <a:off x="1643899" y="2846611"/>
                <a:ext cx="16325" cy="87087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9" name="Rectangle 1844"/>
              <p:cNvSpPr>
                <a:spLocks noChangeArrowheads="1"/>
              </p:cNvSpPr>
              <p:nvPr/>
            </p:nvSpPr>
            <p:spPr bwMode="auto">
              <a:xfrm>
                <a:off x="1769052" y="3135084"/>
                <a:ext cx="16325" cy="85273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0" name="Rectangle 1845"/>
              <p:cNvSpPr>
                <a:spLocks noChangeArrowheads="1"/>
              </p:cNvSpPr>
              <p:nvPr/>
            </p:nvSpPr>
            <p:spPr bwMode="auto">
              <a:xfrm>
                <a:off x="1627573" y="2342235"/>
                <a:ext cx="18138" cy="87087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1" name="Rectangle 1846"/>
              <p:cNvSpPr>
                <a:spLocks noChangeArrowheads="1"/>
              </p:cNvSpPr>
              <p:nvPr/>
            </p:nvSpPr>
            <p:spPr bwMode="auto">
              <a:xfrm>
                <a:off x="1787190" y="2458350"/>
                <a:ext cx="16325" cy="87087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2" name="Rectangle 1847"/>
              <p:cNvSpPr>
                <a:spLocks noChangeArrowheads="1"/>
              </p:cNvSpPr>
              <p:nvPr/>
            </p:nvSpPr>
            <p:spPr bwMode="auto">
              <a:xfrm>
                <a:off x="1852488" y="2576279"/>
                <a:ext cx="16325" cy="87087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3" name="Rectangle 1848"/>
              <p:cNvSpPr>
                <a:spLocks noChangeArrowheads="1"/>
              </p:cNvSpPr>
              <p:nvPr/>
            </p:nvSpPr>
            <p:spPr bwMode="auto">
              <a:xfrm>
                <a:off x="2202557" y="2971797"/>
                <a:ext cx="16325" cy="85273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pic>
            <p:nvPicPr>
              <p:cNvPr id="29" name="Picture 67" descr="C:\Users\crey\AppData\Local\Microsoft\Windows\Temporary Internet Files\Content.IE5\I6R24KBH\MCj04415330000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2189186" y="1656087"/>
                <a:ext cx="1081552" cy="1066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30" name="Straight Connector 29"/>
              <p:cNvCxnSpPr/>
              <p:nvPr/>
            </p:nvCxnSpPr>
            <p:spPr bwMode="auto">
              <a:xfrm>
                <a:off x="1000125" y="1828800"/>
                <a:ext cx="228600" cy="1588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Straight Connector 30"/>
              <p:cNvCxnSpPr/>
              <p:nvPr/>
            </p:nvCxnSpPr>
            <p:spPr bwMode="auto">
              <a:xfrm>
                <a:off x="1381125" y="2286000"/>
                <a:ext cx="228600" cy="1588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Elbow Connector 31"/>
              <p:cNvCxnSpPr/>
              <p:nvPr/>
            </p:nvCxnSpPr>
            <p:spPr bwMode="auto">
              <a:xfrm rot="16200000" flipH="1">
                <a:off x="695325" y="2057400"/>
                <a:ext cx="304800" cy="304800"/>
              </a:xfrm>
              <a:prstGeom prst="bentConnector3">
                <a:avLst>
                  <a:gd name="adj1" fmla="val 100000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Elbow Connector 32"/>
              <p:cNvCxnSpPr/>
              <p:nvPr/>
            </p:nvCxnSpPr>
            <p:spPr bwMode="auto">
              <a:xfrm>
                <a:off x="1533525" y="1752600"/>
                <a:ext cx="304800" cy="304800"/>
              </a:xfrm>
              <a:prstGeom prst="bentConnector3">
                <a:avLst>
                  <a:gd name="adj1" fmla="val 100000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pic>
            <p:nvPicPr>
              <p:cNvPr id="247" name="Picture 246"/>
              <p:cNvPicPr/>
              <p:nvPr/>
            </p:nvPicPr>
            <p:blipFill>
              <a:blip r:embed="rId4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408682" y="1402728"/>
                <a:ext cx="743669" cy="785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8" name="Picture 247"/>
              <p:cNvPicPr/>
              <p:nvPr/>
            </p:nvPicPr>
            <p:blipFill>
              <a:blip r:embed="rId4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1116074" y="1225368"/>
                <a:ext cx="743669" cy="785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9" name="Picture 248"/>
              <p:cNvPicPr/>
              <p:nvPr/>
            </p:nvPicPr>
            <p:blipFill>
              <a:blip r:embed="rId4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773262" y="2113523"/>
                <a:ext cx="743669" cy="785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0" name="Picture 249"/>
              <p:cNvPicPr/>
              <p:nvPr/>
            </p:nvPicPr>
            <p:blipFill>
              <a:blip r:embed="rId4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1527814" y="1954825"/>
                <a:ext cx="743669" cy="78570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" name="Group 3"/>
          <p:cNvGrpSpPr/>
          <p:nvPr/>
        </p:nvGrpSpPr>
        <p:grpSpPr>
          <a:xfrm>
            <a:off x="2694644" y="1065512"/>
            <a:ext cx="1304268" cy="792387"/>
            <a:chOff x="2694644" y="1065512"/>
            <a:chExt cx="1304268" cy="79238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94644" y="1287723"/>
              <a:ext cx="860534" cy="57017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17728" y="1065512"/>
              <a:ext cx="781184" cy="590575"/>
            </a:xfrm>
            <a:prstGeom prst="rect">
              <a:avLst/>
            </a:prstGeom>
          </p:spPr>
        </p:pic>
      </p:grpSp>
      <p:pic>
        <p:nvPicPr>
          <p:cNvPr id="258" name="Picture 25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1552" y="2107832"/>
            <a:ext cx="677519" cy="609963"/>
          </a:xfrm>
          <a:prstGeom prst="rect">
            <a:avLst/>
          </a:prstGeom>
        </p:spPr>
      </p:pic>
      <p:grpSp>
        <p:nvGrpSpPr>
          <p:cNvPr id="277" name="Group 276"/>
          <p:cNvGrpSpPr/>
          <p:nvPr/>
        </p:nvGrpSpPr>
        <p:grpSpPr>
          <a:xfrm>
            <a:off x="505573" y="3792194"/>
            <a:ext cx="3973067" cy="2418650"/>
            <a:chOff x="505573" y="3792194"/>
            <a:chExt cx="3973067" cy="2418650"/>
          </a:xfrm>
        </p:grpSpPr>
        <p:sp>
          <p:nvSpPr>
            <p:cNvPr id="157" name="Freeform 1730"/>
            <p:cNvSpPr>
              <a:spLocks/>
            </p:cNvSpPr>
            <p:nvPr/>
          </p:nvSpPr>
          <p:spPr bwMode="auto">
            <a:xfrm>
              <a:off x="789815" y="4267200"/>
              <a:ext cx="1447800" cy="1676400"/>
            </a:xfrm>
            <a:custGeom>
              <a:avLst/>
              <a:gdLst/>
              <a:ahLst/>
              <a:cxnLst>
                <a:cxn ang="0">
                  <a:pos x="252" y="1308"/>
                </a:cxn>
                <a:cxn ang="0">
                  <a:pos x="264" y="1019"/>
                </a:cxn>
                <a:cxn ang="0">
                  <a:pos x="274" y="725"/>
                </a:cxn>
                <a:cxn ang="0">
                  <a:pos x="274" y="502"/>
                </a:cxn>
                <a:cxn ang="0">
                  <a:pos x="258" y="417"/>
                </a:cxn>
                <a:cxn ang="0">
                  <a:pos x="232" y="361"/>
                </a:cxn>
                <a:cxn ang="0">
                  <a:pos x="200" y="298"/>
                </a:cxn>
                <a:cxn ang="0">
                  <a:pos x="164" y="233"/>
                </a:cxn>
                <a:cxn ang="0">
                  <a:pos x="125" y="168"/>
                </a:cxn>
                <a:cxn ang="0">
                  <a:pos x="86" y="108"/>
                </a:cxn>
                <a:cxn ang="0">
                  <a:pos x="49" y="56"/>
                </a:cxn>
                <a:cxn ang="0">
                  <a:pos x="18" y="17"/>
                </a:cxn>
                <a:cxn ang="0">
                  <a:pos x="3" y="2"/>
                </a:cxn>
                <a:cxn ang="0">
                  <a:pos x="1" y="1"/>
                </a:cxn>
                <a:cxn ang="0">
                  <a:pos x="210" y="0"/>
                </a:cxn>
                <a:cxn ang="0">
                  <a:pos x="246" y="52"/>
                </a:cxn>
                <a:cxn ang="0">
                  <a:pos x="281" y="105"/>
                </a:cxn>
                <a:cxn ang="0">
                  <a:pos x="320" y="152"/>
                </a:cxn>
                <a:cxn ang="0">
                  <a:pos x="367" y="192"/>
                </a:cxn>
                <a:cxn ang="0">
                  <a:pos x="476" y="262"/>
                </a:cxn>
                <a:cxn ang="0">
                  <a:pos x="582" y="337"/>
                </a:cxn>
                <a:cxn ang="0">
                  <a:pos x="685" y="414"/>
                </a:cxn>
                <a:cxn ang="0">
                  <a:pos x="782" y="494"/>
                </a:cxn>
                <a:cxn ang="0">
                  <a:pos x="874" y="577"/>
                </a:cxn>
                <a:cxn ang="0">
                  <a:pos x="960" y="662"/>
                </a:cxn>
                <a:cxn ang="0">
                  <a:pos x="1041" y="747"/>
                </a:cxn>
                <a:cxn ang="0">
                  <a:pos x="1115" y="832"/>
                </a:cxn>
                <a:cxn ang="0">
                  <a:pos x="1183" y="916"/>
                </a:cxn>
                <a:cxn ang="0">
                  <a:pos x="1242" y="999"/>
                </a:cxn>
                <a:cxn ang="0">
                  <a:pos x="1295" y="1080"/>
                </a:cxn>
                <a:cxn ang="0">
                  <a:pos x="1339" y="1158"/>
                </a:cxn>
                <a:cxn ang="0">
                  <a:pos x="1375" y="1233"/>
                </a:cxn>
                <a:cxn ang="0">
                  <a:pos x="1401" y="1304"/>
                </a:cxn>
                <a:cxn ang="0">
                  <a:pos x="1420" y="1368"/>
                </a:cxn>
                <a:cxn ang="0">
                  <a:pos x="1427" y="1428"/>
                </a:cxn>
              </a:cxnLst>
              <a:rect l="0" t="0" r="r" b="b"/>
              <a:pathLst>
                <a:path w="1427" h="1428">
                  <a:moveTo>
                    <a:pt x="247" y="1428"/>
                  </a:moveTo>
                  <a:lnTo>
                    <a:pt x="252" y="1308"/>
                  </a:lnTo>
                  <a:lnTo>
                    <a:pt x="258" y="1169"/>
                  </a:lnTo>
                  <a:lnTo>
                    <a:pt x="264" y="1019"/>
                  </a:lnTo>
                  <a:lnTo>
                    <a:pt x="270" y="867"/>
                  </a:lnTo>
                  <a:lnTo>
                    <a:pt x="274" y="725"/>
                  </a:lnTo>
                  <a:lnTo>
                    <a:pt x="276" y="599"/>
                  </a:lnTo>
                  <a:lnTo>
                    <a:pt x="274" y="502"/>
                  </a:lnTo>
                  <a:lnTo>
                    <a:pt x="267" y="441"/>
                  </a:lnTo>
                  <a:lnTo>
                    <a:pt x="258" y="417"/>
                  </a:lnTo>
                  <a:lnTo>
                    <a:pt x="246" y="390"/>
                  </a:lnTo>
                  <a:lnTo>
                    <a:pt x="232" y="361"/>
                  </a:lnTo>
                  <a:lnTo>
                    <a:pt x="217" y="330"/>
                  </a:lnTo>
                  <a:lnTo>
                    <a:pt x="200" y="298"/>
                  </a:lnTo>
                  <a:lnTo>
                    <a:pt x="183" y="265"/>
                  </a:lnTo>
                  <a:lnTo>
                    <a:pt x="164" y="233"/>
                  </a:lnTo>
                  <a:lnTo>
                    <a:pt x="145" y="199"/>
                  </a:lnTo>
                  <a:lnTo>
                    <a:pt x="125" y="168"/>
                  </a:lnTo>
                  <a:lnTo>
                    <a:pt x="106" y="137"/>
                  </a:lnTo>
                  <a:lnTo>
                    <a:pt x="86" y="108"/>
                  </a:lnTo>
                  <a:lnTo>
                    <a:pt x="68" y="82"/>
                  </a:lnTo>
                  <a:lnTo>
                    <a:pt x="49" y="56"/>
                  </a:lnTo>
                  <a:lnTo>
                    <a:pt x="33" y="36"/>
                  </a:lnTo>
                  <a:lnTo>
                    <a:pt x="18" y="17"/>
                  </a:lnTo>
                  <a:lnTo>
                    <a:pt x="4" y="3"/>
                  </a:lnTo>
                  <a:lnTo>
                    <a:pt x="3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10" y="0"/>
                  </a:lnTo>
                  <a:lnTo>
                    <a:pt x="229" y="25"/>
                  </a:lnTo>
                  <a:lnTo>
                    <a:pt x="246" y="52"/>
                  </a:lnTo>
                  <a:lnTo>
                    <a:pt x="263" y="78"/>
                  </a:lnTo>
                  <a:lnTo>
                    <a:pt x="281" y="105"/>
                  </a:lnTo>
                  <a:lnTo>
                    <a:pt x="299" y="129"/>
                  </a:lnTo>
                  <a:lnTo>
                    <a:pt x="320" y="152"/>
                  </a:lnTo>
                  <a:lnTo>
                    <a:pt x="342" y="174"/>
                  </a:lnTo>
                  <a:lnTo>
                    <a:pt x="367" y="192"/>
                  </a:lnTo>
                  <a:lnTo>
                    <a:pt x="422" y="227"/>
                  </a:lnTo>
                  <a:lnTo>
                    <a:pt x="476" y="262"/>
                  </a:lnTo>
                  <a:lnTo>
                    <a:pt x="531" y="298"/>
                  </a:lnTo>
                  <a:lnTo>
                    <a:pt x="582" y="337"/>
                  </a:lnTo>
                  <a:lnTo>
                    <a:pt x="634" y="375"/>
                  </a:lnTo>
                  <a:lnTo>
                    <a:pt x="685" y="414"/>
                  </a:lnTo>
                  <a:lnTo>
                    <a:pt x="733" y="454"/>
                  </a:lnTo>
                  <a:lnTo>
                    <a:pt x="782" y="494"/>
                  </a:lnTo>
                  <a:lnTo>
                    <a:pt x="828" y="536"/>
                  </a:lnTo>
                  <a:lnTo>
                    <a:pt x="874" y="577"/>
                  </a:lnTo>
                  <a:lnTo>
                    <a:pt x="918" y="619"/>
                  </a:lnTo>
                  <a:lnTo>
                    <a:pt x="960" y="662"/>
                  </a:lnTo>
                  <a:lnTo>
                    <a:pt x="1002" y="704"/>
                  </a:lnTo>
                  <a:lnTo>
                    <a:pt x="1041" y="747"/>
                  </a:lnTo>
                  <a:lnTo>
                    <a:pt x="1079" y="789"/>
                  </a:lnTo>
                  <a:lnTo>
                    <a:pt x="1115" y="832"/>
                  </a:lnTo>
                  <a:lnTo>
                    <a:pt x="1149" y="875"/>
                  </a:lnTo>
                  <a:lnTo>
                    <a:pt x="1183" y="916"/>
                  </a:lnTo>
                  <a:lnTo>
                    <a:pt x="1214" y="958"/>
                  </a:lnTo>
                  <a:lnTo>
                    <a:pt x="1242" y="999"/>
                  </a:lnTo>
                  <a:lnTo>
                    <a:pt x="1270" y="1041"/>
                  </a:lnTo>
                  <a:lnTo>
                    <a:pt x="1295" y="1080"/>
                  </a:lnTo>
                  <a:lnTo>
                    <a:pt x="1319" y="1120"/>
                  </a:lnTo>
                  <a:lnTo>
                    <a:pt x="1339" y="1158"/>
                  </a:lnTo>
                  <a:lnTo>
                    <a:pt x="1359" y="1196"/>
                  </a:lnTo>
                  <a:lnTo>
                    <a:pt x="1375" y="1233"/>
                  </a:lnTo>
                  <a:lnTo>
                    <a:pt x="1390" y="1269"/>
                  </a:lnTo>
                  <a:lnTo>
                    <a:pt x="1401" y="1304"/>
                  </a:lnTo>
                  <a:lnTo>
                    <a:pt x="1412" y="1337"/>
                  </a:lnTo>
                  <a:lnTo>
                    <a:pt x="1420" y="1368"/>
                  </a:lnTo>
                  <a:lnTo>
                    <a:pt x="1424" y="1399"/>
                  </a:lnTo>
                  <a:lnTo>
                    <a:pt x="1427" y="1428"/>
                  </a:lnTo>
                  <a:lnTo>
                    <a:pt x="247" y="142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latin typeface="Arial" pitchFamily="-106" charset="0"/>
                <a:ea typeface="+mn-ea"/>
              </a:endParaRPr>
            </a:p>
          </p:txBody>
        </p:sp>
        <p:sp>
          <p:nvSpPr>
            <p:cNvPr id="159" name="Text Box 46"/>
            <p:cNvSpPr txBox="1">
              <a:spLocks noChangeArrowheads="1"/>
            </p:cNvSpPr>
            <p:nvPr/>
          </p:nvSpPr>
          <p:spPr bwMode="auto">
            <a:xfrm>
              <a:off x="1607763" y="3792194"/>
              <a:ext cx="1915909" cy="2462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tIns="0" bIns="0" anchor="ctr">
              <a:spAutoFit/>
            </a:bodyPr>
            <a:lstStyle/>
            <a:p>
              <a:r>
                <a:rPr lang="en-US" sz="1600" dirty="0">
                  <a:latin typeface="Cambria" pitchFamily="18" charset="0"/>
                </a:rPr>
                <a:t>Resource Discovery</a:t>
              </a:r>
            </a:p>
          </p:txBody>
        </p:sp>
        <p:pic>
          <p:nvPicPr>
            <p:cNvPr id="161" name="Picture 160" descr="intro_photo_for_slide_2.jp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00335" y="4577076"/>
              <a:ext cx="990600" cy="8604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8"/>
                </a:srgbClr>
              </a:outerShdw>
            </a:effectLst>
          </p:spPr>
        </p:pic>
        <p:sp>
          <p:nvSpPr>
            <p:cNvPr id="162" name="TextBox 220"/>
            <p:cNvSpPr txBox="1">
              <a:spLocks noChangeArrowheads="1"/>
            </p:cNvSpPr>
            <p:nvPr/>
          </p:nvSpPr>
          <p:spPr bwMode="auto">
            <a:xfrm>
              <a:off x="558435" y="5964623"/>
              <a:ext cx="392020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 i="1" dirty="0">
                  <a:latin typeface="Cambria" pitchFamily="18" charset="0"/>
                </a:rPr>
                <a:t>Search Engines, Metadata Databases, Catalogues, </a:t>
              </a:r>
              <a:r>
                <a:rPr lang="en-US" sz="1000" b="1" i="1" dirty="0" smtClean="0">
                  <a:latin typeface="Cambria" pitchFamily="18" charset="0"/>
                </a:rPr>
                <a:t>Registries, </a:t>
              </a:r>
              <a:r>
                <a:rPr lang="en-US" sz="1000" b="1" i="1" dirty="0">
                  <a:latin typeface="Cambria" pitchFamily="18" charset="0"/>
                </a:rPr>
                <a:t>etc.</a:t>
              </a:r>
            </a:p>
          </p:txBody>
        </p:sp>
        <p:grpSp>
          <p:nvGrpSpPr>
            <p:cNvPr id="169" name="Group 5111"/>
            <p:cNvGrpSpPr>
              <a:grpSpLocks/>
            </p:cNvGrpSpPr>
            <p:nvPr/>
          </p:nvGrpSpPr>
          <p:grpSpPr bwMode="auto">
            <a:xfrm>
              <a:off x="1992193" y="4577076"/>
              <a:ext cx="838029" cy="838200"/>
              <a:chOff x="3962400" y="4343400"/>
              <a:chExt cx="838029" cy="838200"/>
            </a:xfrm>
          </p:grpSpPr>
          <p:pic>
            <p:nvPicPr>
              <p:cNvPr id="170" name="Picture 1883" descr="C:\Users\crey\AppData\Local\Microsoft\Windows\Temporary Internet Files\Content.IE5\J5OUP19C\MCj04414660000[1]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962400" y="4343400"/>
                <a:ext cx="609429" cy="609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1" name="Picture 1883" descr="C:\Users\crey\AppData\Local\Microsoft\Windows\Temporary Internet Files\Content.IE5\J5OUP19C\MCj04414660000[1]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038600" y="4419600"/>
                <a:ext cx="609429" cy="609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2" name="Picture 1883" descr="C:\Users\crey\AppData\Local\Microsoft\Windows\Temporary Internet Files\Content.IE5\J5OUP19C\MCj04414660000[1]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114800" y="4495800"/>
                <a:ext cx="609429" cy="609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3" name="Picture 1883" descr="C:\Users\crey\AppData\Local\Microsoft\Windows\Temporary Internet Files\Content.IE5\J5OUP19C\MCj04414660000[1]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191000" y="4572171"/>
                <a:ext cx="609429" cy="609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60" name="Picture 159" descr="intro_photo_for_slide_1.jp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889570" y="4852676"/>
              <a:ext cx="977900" cy="914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8"/>
                </a:srgbClr>
              </a:outerShdw>
            </a:effectLst>
          </p:spPr>
        </p:pic>
        <p:pic>
          <p:nvPicPr>
            <p:cNvPr id="253" name="Picture 2" descr="http://cdn1.iconfinder.com/data/icons/ColoBrush_Pack/256/database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863" y="5005076"/>
              <a:ext cx="600840" cy="600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4" name="Picture 2" descr="http://cdn1.iconfinder.com/data/icons/ColoBrush_Pack/256/database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3263" y="5157476"/>
              <a:ext cx="600840" cy="600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5" name="Picture 2" descr="http://cdn1.iconfinder.com/data/icons/ColoBrush_Pack/256/database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5663" y="5309876"/>
              <a:ext cx="600840" cy="600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" name="Picture 2" descr="http://cdn1.iconfinder.com/data/icons/ColoBrush_Pack/256/database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572" y="5381245"/>
              <a:ext cx="600840" cy="600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1" name="Picture 26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05573" y="3960141"/>
              <a:ext cx="1089353" cy="8222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</p:pic>
        <p:pic>
          <p:nvPicPr>
            <p:cNvPr id="262" name="Picture 26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96277" y="4054534"/>
              <a:ext cx="1089353" cy="8222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</p:pic>
        <p:pic>
          <p:nvPicPr>
            <p:cNvPr id="263" name="Picture 26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03279" y="4130734"/>
              <a:ext cx="1089353" cy="8222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</p:pic>
      </p:grpSp>
      <p:sp>
        <p:nvSpPr>
          <p:cNvPr id="266" name="Left-Right Arrow 265"/>
          <p:cNvSpPr/>
          <p:nvPr/>
        </p:nvSpPr>
        <p:spPr>
          <a:xfrm>
            <a:off x="4102485" y="2740529"/>
            <a:ext cx="981954" cy="176839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7" name="Up-Down Arrow 266"/>
          <p:cNvSpPr/>
          <p:nvPr/>
        </p:nvSpPr>
        <p:spPr>
          <a:xfrm>
            <a:off x="3482011" y="3276600"/>
            <a:ext cx="178301" cy="927909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9" name="Up-Down Arrow 268"/>
          <p:cNvSpPr/>
          <p:nvPr/>
        </p:nvSpPr>
        <p:spPr>
          <a:xfrm rot="18900000">
            <a:off x="4537836" y="3093436"/>
            <a:ext cx="182341" cy="1306888"/>
          </a:xfrm>
          <a:prstGeom prst="upDownArrow">
            <a:avLst/>
          </a:prstGeom>
          <a:gradFill>
            <a:lin ang="135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865458" y="849166"/>
            <a:ext cx="3861997" cy="2778907"/>
            <a:chOff x="4865458" y="849166"/>
            <a:chExt cx="3861997" cy="2778907"/>
          </a:xfrm>
        </p:grpSpPr>
        <p:sp>
          <p:nvSpPr>
            <p:cNvPr id="185" name="Text Box 95"/>
            <p:cNvSpPr txBox="1">
              <a:spLocks noChangeArrowheads="1"/>
            </p:cNvSpPr>
            <p:nvPr/>
          </p:nvSpPr>
          <p:spPr bwMode="auto">
            <a:xfrm>
              <a:off x="6231758" y="849166"/>
              <a:ext cx="1288834" cy="2462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tIns="0" bIns="0" anchor="ctr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  <a:latin typeface="Cambria" pitchFamily="18" charset="0"/>
                </a:rPr>
                <a:t>Repositories</a:t>
              </a:r>
              <a:endParaRPr lang="en-US" sz="1600" dirty="0">
                <a:solidFill>
                  <a:schemeClr val="tx1"/>
                </a:solidFill>
                <a:latin typeface="Cambria" pitchFamily="18" charset="0"/>
              </a:endParaRPr>
            </a:p>
          </p:txBody>
        </p:sp>
        <p:pic>
          <p:nvPicPr>
            <p:cNvPr id="227" name="Picture 226"/>
            <p:cNvPicPr/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6650045" y="1899434"/>
              <a:ext cx="911607" cy="10669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1" name="Picture 250"/>
            <p:cNvPicPr/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7106250" y="2308704"/>
              <a:ext cx="759207" cy="7565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28729" y="1892718"/>
              <a:ext cx="515196" cy="582171"/>
            </a:xfrm>
            <a:prstGeom prst="rect">
              <a:avLst/>
            </a:prstGeom>
          </p:spPr>
        </p:pic>
        <p:sp>
          <p:nvSpPr>
            <p:cNvPr id="179" name="Oval 178"/>
            <p:cNvSpPr/>
            <p:nvPr/>
          </p:nvSpPr>
          <p:spPr bwMode="auto">
            <a:xfrm>
              <a:off x="5572125" y="1447800"/>
              <a:ext cx="2971800" cy="1981200"/>
            </a:xfrm>
            <a:prstGeom prst="ellipse">
              <a:avLst/>
            </a:prstGeom>
            <a:noFill/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tIns="0" bIns="0" anchor="ctr"/>
            <a:lstStyle/>
            <a:p>
              <a:pPr>
                <a:defRPr/>
              </a:pPr>
              <a:endParaRPr lang="en-US" dirty="0">
                <a:latin typeface="Arial" pitchFamily="-106" charset="0"/>
                <a:ea typeface="+mn-ea"/>
              </a:endParaRPr>
            </a:p>
          </p:txBody>
        </p:sp>
        <p:pic>
          <p:nvPicPr>
            <p:cNvPr id="187" name="Picture 1977" descr="C:\Users\crey\AppData\Local\Microsoft\Windows\Temporary Internet Files\Content.IE5\I6R24KBH\MCj04352410000[1]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667677" y="3229927"/>
              <a:ext cx="927937" cy="398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6" name="Picture 619" descr="C:\Users\crey\AppData\Local\Microsoft\Windows\Temporary Internet Files\Content.IE5\21E1WF0O\MCj04325480000[1]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7720213" y="3054099"/>
              <a:ext cx="546307" cy="49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8" name="Picture 253" descr="C:\Users\crey\AppData\Local\Microsoft\Windows\Temporary Internet Files\Content.IE5\XG7MG6EI\MCj04326530000[1].pn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965443" y="2366139"/>
              <a:ext cx="762012" cy="762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1" name="Group 240"/>
            <p:cNvGrpSpPr/>
            <p:nvPr/>
          </p:nvGrpSpPr>
          <p:grpSpPr>
            <a:xfrm>
              <a:off x="6658052" y="1173480"/>
              <a:ext cx="753240" cy="753240"/>
              <a:chOff x="6489140" y="1065983"/>
              <a:chExt cx="753240" cy="753240"/>
            </a:xfrm>
          </p:grpSpPr>
          <p:pic>
            <p:nvPicPr>
              <p:cNvPr id="242" name="Picture 2" descr="http://cdn1.iconfinder.com/data/icons/ColoBrush_Pack/256/database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89140" y="1065983"/>
                <a:ext cx="600840" cy="6008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3" name="Picture 2" descr="http://cdn1.iconfinder.com/data/icons/ColoBrush_Pack/256/database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1540" y="1218383"/>
                <a:ext cx="600840" cy="6008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7475657" y="1273970"/>
              <a:ext cx="649973" cy="898188"/>
              <a:chOff x="7537715" y="1129048"/>
              <a:chExt cx="649973" cy="898188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606926" y="1129048"/>
                <a:ext cx="580762" cy="82396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260" name="Picture 259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537715" y="1203272"/>
                <a:ext cx="580762" cy="82396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08851" y="2735771"/>
              <a:ext cx="838668" cy="755044"/>
            </a:xfrm>
            <a:prstGeom prst="rect">
              <a:avLst/>
            </a:prstGeom>
          </p:spPr>
        </p:pic>
        <p:grpSp>
          <p:nvGrpSpPr>
            <p:cNvPr id="270" name="Group 269"/>
            <p:cNvGrpSpPr/>
            <p:nvPr/>
          </p:nvGrpSpPr>
          <p:grpSpPr>
            <a:xfrm>
              <a:off x="4865458" y="1550100"/>
              <a:ext cx="1393568" cy="1059939"/>
              <a:chOff x="4865458" y="1550100"/>
              <a:chExt cx="1393568" cy="1059939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169673" y="1550100"/>
                <a:ext cx="1089353" cy="8222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</p:pic>
          <p:pic>
            <p:nvPicPr>
              <p:cNvPr id="259" name="Picture 258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65458" y="1787773"/>
                <a:ext cx="1089353" cy="8222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</p:pic>
        </p:grpSp>
      </p:grpSp>
      <p:grpSp>
        <p:nvGrpSpPr>
          <p:cNvPr id="199" name="Group 198"/>
          <p:cNvGrpSpPr/>
          <p:nvPr/>
        </p:nvGrpSpPr>
        <p:grpSpPr>
          <a:xfrm>
            <a:off x="4996179" y="3016037"/>
            <a:ext cx="474508" cy="354212"/>
            <a:chOff x="2694644" y="1065512"/>
            <a:chExt cx="1304268" cy="792387"/>
          </a:xfrm>
        </p:grpSpPr>
        <p:pic>
          <p:nvPicPr>
            <p:cNvPr id="200" name="Picture 19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94644" y="1287723"/>
              <a:ext cx="860534" cy="570176"/>
            </a:xfrm>
            <a:prstGeom prst="rect">
              <a:avLst/>
            </a:prstGeom>
          </p:spPr>
        </p:pic>
        <p:pic>
          <p:nvPicPr>
            <p:cNvPr id="201" name="Picture 20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17728" y="1065512"/>
              <a:ext cx="781184" cy="590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4732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" grpId="0" animBg="1"/>
      <p:bldP spid="267" grpId="0" animBg="1"/>
      <p:bldP spid="26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Manifesting the Information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(by the user)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13671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Proprietary data formats </a:t>
            </a:r>
            <a:r>
              <a:rPr lang="en-US" dirty="0" smtClean="0"/>
              <a:t>– need to preserve programs that can interpret the formats, and the environments for running those programs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Open data formats </a:t>
            </a:r>
            <a:r>
              <a:rPr lang="en-US" dirty="0" smtClean="0"/>
              <a:t>– need to preserve software interpreters for those formats and the environments for running them.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Information Structure Descriptions </a:t>
            </a:r>
            <a:r>
              <a:rPr lang="en-US" dirty="0" smtClean="0"/>
              <a:t>– need to maintain resolvable type information to recreate the original data structure so that it can be processed with current technology.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356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1859</Words>
  <Application>Microsoft Macintosh PowerPoint</Application>
  <PresentationFormat>On-screen Show (4:3)</PresentationFormat>
  <Paragraphs>303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Building the Foundation for Innovation an Overview of the Digital Object Architecture</vt:lpstr>
      <vt:lpstr>Outline of the Talk</vt:lpstr>
      <vt:lpstr>Bindings to Technology vs. Information</vt:lpstr>
      <vt:lpstr>Fundamental properties of the Digital Object Architecture</vt:lpstr>
      <vt:lpstr>General Characteristics of the  Digital Object Architecture</vt:lpstr>
      <vt:lpstr>Components of the DOA </vt:lpstr>
      <vt:lpstr>CORDRA</vt:lpstr>
      <vt:lpstr>PowerPoint Presentation</vt:lpstr>
      <vt:lpstr>Manifesting the Information (by the user)</vt:lpstr>
      <vt:lpstr>Framework for Discovery ITU-T Recommendation X.1255</vt:lpstr>
      <vt:lpstr>PowerPoint Presentation</vt:lpstr>
      <vt:lpstr>PowerPoint Presentation</vt:lpstr>
      <vt:lpstr>What is a Handle?</vt:lpstr>
      <vt:lpstr>PowerPoint Presentation</vt:lpstr>
      <vt:lpstr>PowerPoint Presentation</vt:lpstr>
      <vt:lpstr>What is Metadata</vt:lpstr>
      <vt:lpstr>Digital Object Interface Protocol</vt:lpstr>
      <vt:lpstr>DO Interface Protocol</vt:lpstr>
      <vt:lpstr>Who is responsible for operating the GHR?</vt:lpstr>
      <vt:lpstr>PowerPoint Presentation</vt:lpstr>
      <vt:lpstr>PowerPoint Presentation</vt:lpstr>
      <vt:lpstr>Concluding Remarks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Interoperability of Information Systems</dc:title>
  <dc:creator>Patrice Lyons</dc:creator>
  <cp:lastModifiedBy>Patrice Lyons</cp:lastModifiedBy>
  <cp:revision>85</cp:revision>
  <dcterms:created xsi:type="dcterms:W3CDTF">2014-12-13T02:16:33Z</dcterms:created>
  <dcterms:modified xsi:type="dcterms:W3CDTF">2016-10-16T06:54:42Z</dcterms:modified>
</cp:coreProperties>
</file>